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slide" Target="slides/slide19.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615995aeac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615995aeac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615995aeac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615995aeac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615995aea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615995aea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615995aeac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615995aeac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615995aeac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615995aeac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615995aeac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615995aeac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615995aeac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615995aeac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615995aeac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615995aeac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615995aeac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615995aeac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615995aeac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615995aeac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615995aea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615995aea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615995aeac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615995aeac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615995aeac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615995aeac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615995aeac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615995aeac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615995aeac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615995aeac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615995aeac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615995aeac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615995aeac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615995aeac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615995aeac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615995aeac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1813900"/>
            <a:ext cx="8520600" cy="847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GB" sz="2180"/>
              <a:t>Framing Dependencies Introduced by Underground Commoditization</a:t>
            </a:r>
            <a:endParaRPr b="1" sz="2180"/>
          </a:p>
        </p:txBody>
      </p:sp>
      <p:sp>
        <p:nvSpPr>
          <p:cNvPr id="55" name="Google Shape;55;p13"/>
          <p:cNvSpPr txBox="1"/>
          <p:nvPr>
            <p:ph idx="1" type="subTitle"/>
          </p:nvPr>
        </p:nvSpPr>
        <p:spPr>
          <a:xfrm>
            <a:off x="266875" y="2991000"/>
            <a:ext cx="8520600" cy="143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1700"/>
              <a:t>Vedika Bang</a:t>
            </a:r>
            <a:endParaRPr b="1" sz="1700"/>
          </a:p>
          <a:p>
            <a:pPr indent="0" lvl="0" marL="0" rtl="0" algn="ctr">
              <a:spcBef>
                <a:spcPts val="0"/>
              </a:spcBef>
              <a:spcAft>
                <a:spcPts val="0"/>
              </a:spcAft>
              <a:buNone/>
            </a:pPr>
            <a:r>
              <a:rPr b="1" lang="en-GB" sz="1700"/>
              <a:t>CS - 8803 EMS</a:t>
            </a:r>
            <a:endParaRPr b="1" sz="17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2"/>
          <p:cNvSpPr txBox="1"/>
          <p:nvPr>
            <p:ph idx="1" type="subTitle"/>
          </p:nvPr>
        </p:nvSpPr>
        <p:spPr>
          <a:xfrm>
            <a:off x="358425" y="198525"/>
            <a:ext cx="7827900" cy="6540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Clr>
                <a:srgbClr val="000000"/>
              </a:buClr>
              <a:buSzPts val="1400"/>
              <a:buFont typeface="Times New Roman"/>
              <a:buChar char="-"/>
            </a:pPr>
            <a:r>
              <a:rPr b="1" lang="en-GB" sz="1400">
                <a:solidFill>
                  <a:srgbClr val="000000"/>
                </a:solidFill>
                <a:latin typeface="Times New Roman"/>
                <a:ea typeface="Times New Roman"/>
                <a:cs typeface="Times New Roman"/>
                <a:sym typeface="Times New Roman"/>
              </a:rPr>
              <a:t>Outsource the contractor and simply run these services for your own purpose.</a:t>
            </a:r>
            <a:endParaRPr b="1" sz="1400">
              <a:solidFill>
                <a:srgbClr val="000000"/>
              </a:solidFill>
              <a:latin typeface="Times New Roman"/>
              <a:ea typeface="Times New Roman"/>
              <a:cs typeface="Times New Roman"/>
              <a:sym typeface="Times New Roman"/>
            </a:endParaRPr>
          </a:p>
        </p:txBody>
      </p:sp>
      <p:pic>
        <p:nvPicPr>
          <p:cNvPr id="116" name="Google Shape;116;p22"/>
          <p:cNvPicPr preferRelativeResize="0"/>
          <p:nvPr/>
        </p:nvPicPr>
        <p:blipFill rotWithShape="1">
          <a:blip r:embed="rId3">
            <a:alphaModFix/>
          </a:blip>
          <a:srcRect b="-1574" l="0" r="-2186" t="0"/>
          <a:stretch/>
        </p:blipFill>
        <p:spPr>
          <a:xfrm>
            <a:off x="1112713" y="736512"/>
            <a:ext cx="7076975" cy="382887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3"/>
          <p:cNvSpPr txBox="1"/>
          <p:nvPr>
            <p:ph type="ctrTitle"/>
          </p:nvPr>
        </p:nvSpPr>
        <p:spPr>
          <a:xfrm>
            <a:off x="367725" y="212925"/>
            <a:ext cx="8520600" cy="668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GB" sz="2800" u="sng"/>
              <a:t>Ecosystem Supporting Abuse</a:t>
            </a:r>
            <a:endParaRPr b="1" sz="2800" u="sng"/>
          </a:p>
        </p:txBody>
      </p:sp>
      <p:pic>
        <p:nvPicPr>
          <p:cNvPr id="122" name="Google Shape;122;p23"/>
          <p:cNvPicPr preferRelativeResize="0"/>
          <p:nvPr/>
        </p:nvPicPr>
        <p:blipFill rotWithShape="1">
          <a:blip r:embed="rId3">
            <a:alphaModFix/>
          </a:blip>
          <a:srcRect b="11079" l="8093" r="11378" t="14708"/>
          <a:stretch/>
        </p:blipFill>
        <p:spPr>
          <a:xfrm>
            <a:off x="1162950" y="881025"/>
            <a:ext cx="6818099" cy="3778726"/>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sz="3100">
                <a:solidFill>
                  <a:srgbClr val="000000"/>
                </a:solidFill>
              </a:rPr>
              <a:t> </a:t>
            </a:r>
            <a:r>
              <a:rPr b="1" lang="en-GB" sz="3100" u="sng">
                <a:solidFill>
                  <a:srgbClr val="000000"/>
                </a:solidFill>
              </a:rPr>
              <a:t>Compromised Machinery</a:t>
            </a:r>
            <a:endParaRPr b="1" sz="3100" u="sng">
              <a:solidFill>
                <a:srgbClr val="000000"/>
              </a:solidFill>
            </a:endParaRPr>
          </a:p>
          <a:p>
            <a:pPr indent="0" lvl="0" marL="45720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p>
        </p:txBody>
      </p:sp>
      <p:sp>
        <p:nvSpPr>
          <p:cNvPr id="128" name="Google Shape;128;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457200" lvl="0" marL="0" rtl="0" algn="just">
              <a:spcBef>
                <a:spcPts val="0"/>
              </a:spcBef>
              <a:spcAft>
                <a:spcPts val="0"/>
              </a:spcAft>
              <a:buNone/>
            </a:pPr>
            <a:r>
              <a:rPr lang="en-GB" sz="1400" u="sng">
                <a:solidFill>
                  <a:schemeClr val="dk1"/>
                </a:solidFill>
                <a:latin typeface="Times New Roman"/>
                <a:ea typeface="Times New Roman"/>
                <a:cs typeface="Times New Roman"/>
                <a:sym typeface="Times New Roman"/>
              </a:rPr>
              <a:t>“Lifeblood of fraud and abuse”</a:t>
            </a:r>
            <a:endParaRPr sz="1400" u="sng">
              <a:solidFill>
                <a:schemeClr val="dk1"/>
              </a:solidFill>
              <a:latin typeface="Times New Roman"/>
              <a:ea typeface="Times New Roman"/>
              <a:cs typeface="Times New Roman"/>
              <a:sym typeface="Times New Roman"/>
            </a:endParaRPr>
          </a:p>
          <a:p>
            <a:pPr indent="-317500" lvl="0" marL="457200" rtl="0" algn="just">
              <a:spcBef>
                <a:spcPts val="1200"/>
              </a:spcBef>
              <a:spcAft>
                <a:spcPts val="0"/>
              </a:spcAft>
              <a:buClr>
                <a:schemeClr val="dk1"/>
              </a:buClr>
              <a:buSzPts val="1400"/>
              <a:buFont typeface="Times New Roman"/>
              <a:buAutoNum type="alphaLcParenR"/>
            </a:pPr>
            <a:r>
              <a:rPr b="1" lang="en-GB" sz="1400">
                <a:solidFill>
                  <a:schemeClr val="dk1"/>
                </a:solidFill>
                <a:latin typeface="Times New Roman"/>
                <a:ea typeface="Times New Roman"/>
                <a:cs typeface="Times New Roman"/>
                <a:sym typeface="Times New Roman"/>
              </a:rPr>
              <a:t>Exploit-as-a-Service</a:t>
            </a:r>
            <a:endParaRPr b="1" sz="1400">
              <a:solidFill>
                <a:schemeClr val="dk1"/>
              </a:solidFill>
              <a:latin typeface="Times New Roman"/>
              <a:ea typeface="Times New Roman"/>
              <a:cs typeface="Times New Roman"/>
              <a:sym typeface="Times New Roman"/>
            </a:endParaRPr>
          </a:p>
          <a:p>
            <a:pPr indent="-317500" lvl="0" marL="457200" rtl="0" algn="just">
              <a:spcBef>
                <a:spcPts val="0"/>
              </a:spcBef>
              <a:spcAft>
                <a:spcPts val="0"/>
              </a:spcAft>
              <a:buClr>
                <a:schemeClr val="dk1"/>
              </a:buClr>
              <a:buSzPts val="1400"/>
              <a:buFont typeface="Times New Roman"/>
              <a:buChar char="-"/>
            </a:pPr>
            <a:r>
              <a:rPr lang="en-GB" sz="1400">
                <a:solidFill>
                  <a:schemeClr val="dk1"/>
                </a:solidFill>
                <a:latin typeface="Times New Roman"/>
                <a:ea typeface="Times New Roman"/>
                <a:cs typeface="Times New Roman"/>
                <a:sym typeface="Times New Roman"/>
              </a:rPr>
              <a:t>traffic is bought, exploits are “rented,” and malware is broadly installed</a:t>
            </a:r>
            <a:endParaRPr sz="1400">
              <a:solidFill>
                <a:schemeClr val="dk1"/>
              </a:solidFill>
              <a:latin typeface="Times New Roman"/>
              <a:ea typeface="Times New Roman"/>
              <a:cs typeface="Times New Roman"/>
              <a:sym typeface="Times New Roman"/>
            </a:endParaRPr>
          </a:p>
          <a:p>
            <a:pPr indent="-317500" lvl="0" marL="457200" rtl="0" algn="just">
              <a:spcBef>
                <a:spcPts val="0"/>
              </a:spcBef>
              <a:spcAft>
                <a:spcPts val="0"/>
              </a:spcAft>
              <a:buClr>
                <a:schemeClr val="dk1"/>
              </a:buClr>
              <a:buSzPts val="1400"/>
              <a:buFont typeface="Times New Roman"/>
              <a:buChar char="-"/>
            </a:pPr>
            <a:r>
              <a:rPr lang="en-GB" sz="1400">
                <a:solidFill>
                  <a:schemeClr val="dk1"/>
                </a:solidFill>
                <a:latin typeface="Times New Roman"/>
                <a:ea typeface="Times New Roman"/>
                <a:cs typeface="Times New Roman"/>
                <a:sym typeface="Times New Roman"/>
              </a:rPr>
              <a:t>Attack leverages a vulnerability in a web browser to deliver malware</a:t>
            </a:r>
            <a:endParaRPr sz="1400">
              <a:solidFill>
                <a:schemeClr val="dk1"/>
              </a:solidFill>
              <a:latin typeface="Times New Roman"/>
              <a:ea typeface="Times New Roman"/>
              <a:cs typeface="Times New Roman"/>
              <a:sym typeface="Times New Roman"/>
            </a:endParaRPr>
          </a:p>
          <a:p>
            <a:pPr indent="0" lvl="0" marL="457200" rtl="0" algn="just">
              <a:spcBef>
                <a:spcPts val="1200"/>
              </a:spcBef>
              <a:spcAft>
                <a:spcPts val="0"/>
              </a:spcAft>
              <a:buNone/>
            </a:pPr>
            <a:r>
              <a:t/>
            </a:r>
            <a:endParaRPr sz="1400">
              <a:solidFill>
                <a:schemeClr val="dk1"/>
              </a:solidFill>
              <a:latin typeface="Times New Roman"/>
              <a:ea typeface="Times New Roman"/>
              <a:cs typeface="Times New Roman"/>
              <a:sym typeface="Times New Roman"/>
            </a:endParaRPr>
          </a:p>
          <a:p>
            <a:pPr indent="-317500" lvl="0" marL="457200" rtl="0" algn="just">
              <a:spcBef>
                <a:spcPts val="1200"/>
              </a:spcBef>
              <a:spcAft>
                <a:spcPts val="0"/>
              </a:spcAft>
              <a:buClr>
                <a:schemeClr val="dk1"/>
              </a:buClr>
              <a:buSzPts val="1400"/>
              <a:buFont typeface="Times New Roman"/>
              <a:buAutoNum type="alphaLcParenR"/>
            </a:pPr>
            <a:r>
              <a:rPr b="1" lang="en-GB" sz="1400">
                <a:solidFill>
                  <a:schemeClr val="dk1"/>
                </a:solidFill>
                <a:latin typeface="Times New Roman"/>
                <a:ea typeface="Times New Roman"/>
                <a:cs typeface="Times New Roman"/>
                <a:sym typeface="Times New Roman"/>
              </a:rPr>
              <a:t> Pay-Per-Install</a:t>
            </a:r>
            <a:endParaRPr b="1" sz="1400">
              <a:solidFill>
                <a:schemeClr val="dk1"/>
              </a:solidFill>
              <a:latin typeface="Times New Roman"/>
              <a:ea typeface="Times New Roman"/>
              <a:cs typeface="Times New Roman"/>
              <a:sym typeface="Times New Roman"/>
            </a:endParaRPr>
          </a:p>
          <a:p>
            <a:pPr indent="-317500" lvl="0" marL="457200" rtl="0" algn="just">
              <a:spcBef>
                <a:spcPts val="0"/>
              </a:spcBef>
              <a:spcAft>
                <a:spcPts val="0"/>
              </a:spcAft>
              <a:buClr>
                <a:schemeClr val="dk1"/>
              </a:buClr>
              <a:buSzPts val="1400"/>
              <a:buFont typeface="Times New Roman"/>
              <a:buChar char="-"/>
            </a:pPr>
            <a:r>
              <a:rPr lang="en-GB" sz="1400">
                <a:solidFill>
                  <a:schemeClr val="dk1"/>
                </a:solidFill>
                <a:latin typeface="Times New Roman"/>
                <a:ea typeface="Times New Roman"/>
                <a:cs typeface="Times New Roman"/>
                <a:sym typeface="Times New Roman"/>
              </a:rPr>
              <a:t>extension of </a:t>
            </a:r>
            <a:r>
              <a:rPr lang="en-GB" sz="1400">
                <a:solidFill>
                  <a:schemeClr val="dk1"/>
                </a:solidFill>
                <a:latin typeface="Times New Roman"/>
                <a:ea typeface="Times New Roman"/>
                <a:cs typeface="Times New Roman"/>
                <a:sym typeface="Times New Roman"/>
              </a:rPr>
              <a:t>exploit</a:t>
            </a:r>
            <a:r>
              <a:rPr lang="en-GB" sz="1400">
                <a:solidFill>
                  <a:schemeClr val="dk1"/>
                </a:solidFill>
                <a:latin typeface="Times New Roman"/>
                <a:ea typeface="Times New Roman"/>
                <a:cs typeface="Times New Roman"/>
                <a:sym typeface="Times New Roman"/>
              </a:rPr>
              <a:t>-as-a-service, to distribute malware payloads.</a:t>
            </a:r>
            <a:endParaRPr sz="1400">
              <a:solidFill>
                <a:schemeClr val="dk1"/>
              </a:solidFill>
              <a:latin typeface="Times New Roman"/>
              <a:ea typeface="Times New Roman"/>
              <a:cs typeface="Times New Roman"/>
              <a:sym typeface="Times New Roman"/>
            </a:endParaRPr>
          </a:p>
          <a:p>
            <a:pPr indent="-317500" lvl="0" marL="457200" rtl="0" algn="just">
              <a:spcBef>
                <a:spcPts val="0"/>
              </a:spcBef>
              <a:spcAft>
                <a:spcPts val="0"/>
              </a:spcAft>
              <a:buClr>
                <a:schemeClr val="dk1"/>
              </a:buClr>
              <a:buSzPts val="1400"/>
              <a:buFont typeface="Times New Roman"/>
              <a:buChar char="-"/>
            </a:pPr>
            <a:r>
              <a:rPr lang="en-GB" sz="1400">
                <a:solidFill>
                  <a:schemeClr val="dk1"/>
                </a:solidFill>
                <a:latin typeface="Times New Roman"/>
                <a:ea typeface="Times New Roman"/>
                <a:cs typeface="Times New Roman"/>
                <a:sym typeface="Times New Roman"/>
              </a:rPr>
              <a:t>Enabled by a class of malware called as “Dropper”</a:t>
            </a:r>
            <a:endParaRPr sz="1400">
              <a:solidFill>
                <a:schemeClr val="dk1"/>
              </a:solidFill>
              <a:latin typeface="Times New Roman"/>
              <a:ea typeface="Times New Roman"/>
              <a:cs typeface="Times New Roman"/>
              <a:sym typeface="Times New Roman"/>
            </a:endParaRPr>
          </a:p>
          <a:p>
            <a:pPr indent="-317500" lvl="0" marL="457200" rtl="0" algn="just">
              <a:spcBef>
                <a:spcPts val="0"/>
              </a:spcBef>
              <a:spcAft>
                <a:spcPts val="0"/>
              </a:spcAft>
              <a:buClr>
                <a:schemeClr val="dk1"/>
              </a:buClr>
              <a:buSzPts val="1400"/>
              <a:buFont typeface="Times New Roman"/>
              <a:buChar char="-"/>
            </a:pPr>
            <a:r>
              <a:rPr lang="en-GB" sz="1400">
                <a:solidFill>
                  <a:schemeClr val="dk1"/>
                </a:solidFill>
                <a:latin typeface="Times New Roman"/>
                <a:ea typeface="Times New Roman"/>
                <a:cs typeface="Times New Roman"/>
                <a:sym typeface="Times New Roman"/>
              </a:rPr>
              <a:t>Platforms like TDL, Zeus make it easier for miscreants to install malware w/o developing an exploit.</a:t>
            </a:r>
            <a:endParaRPr sz="1400">
              <a:solidFill>
                <a:schemeClr val="dk1"/>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2600" u="sng"/>
              <a:t> Human Services</a:t>
            </a:r>
            <a:endParaRPr b="1" sz="2600" u="sng"/>
          </a:p>
        </p:txBody>
      </p:sp>
      <p:sp>
        <p:nvSpPr>
          <p:cNvPr id="134" name="Google Shape;134;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17500" lvl="0" marL="914400" rtl="0" algn="just">
              <a:spcBef>
                <a:spcPts val="0"/>
              </a:spcBef>
              <a:spcAft>
                <a:spcPts val="0"/>
              </a:spcAft>
              <a:buClr>
                <a:schemeClr val="dk1"/>
              </a:buClr>
              <a:buSzPts val="1400"/>
              <a:buFont typeface="Times New Roman"/>
              <a:buAutoNum type="arabicPeriod"/>
            </a:pPr>
            <a:r>
              <a:rPr b="1" lang="en-GB" sz="1400">
                <a:solidFill>
                  <a:schemeClr val="dk1"/>
                </a:solidFill>
                <a:latin typeface="Times New Roman"/>
                <a:ea typeface="Times New Roman"/>
                <a:cs typeface="Times New Roman"/>
                <a:sym typeface="Times New Roman"/>
              </a:rPr>
              <a:t>CAPTCHA Solving</a:t>
            </a:r>
            <a:endParaRPr b="1" sz="1400">
              <a:solidFill>
                <a:schemeClr val="dk1"/>
              </a:solidFill>
              <a:latin typeface="Times New Roman"/>
              <a:ea typeface="Times New Roman"/>
              <a:cs typeface="Times New Roman"/>
              <a:sym typeface="Times New Roman"/>
            </a:endParaRPr>
          </a:p>
          <a:p>
            <a:pPr indent="-317500" lvl="0" marL="914400" rtl="0" algn="just">
              <a:spcBef>
                <a:spcPts val="0"/>
              </a:spcBef>
              <a:spcAft>
                <a:spcPts val="0"/>
              </a:spcAft>
              <a:buClr>
                <a:schemeClr val="dk1"/>
              </a:buClr>
              <a:buSzPts val="1400"/>
              <a:buFont typeface="Times New Roman"/>
              <a:buChar char="-"/>
            </a:pPr>
            <a:r>
              <a:rPr lang="en-GB" sz="1400">
                <a:solidFill>
                  <a:schemeClr val="dk1"/>
                </a:solidFill>
                <a:latin typeface="Times New Roman"/>
                <a:ea typeface="Times New Roman"/>
                <a:cs typeface="Times New Roman"/>
                <a:sym typeface="Times New Roman"/>
              </a:rPr>
              <a:t>Physical labour is </a:t>
            </a:r>
            <a:r>
              <a:rPr lang="en-GB" sz="1400">
                <a:solidFill>
                  <a:schemeClr val="dk1"/>
                </a:solidFill>
                <a:latin typeface="Times New Roman"/>
                <a:ea typeface="Times New Roman"/>
                <a:cs typeface="Times New Roman"/>
                <a:sym typeface="Times New Roman"/>
              </a:rPr>
              <a:t>involved.</a:t>
            </a:r>
            <a:endParaRPr sz="1400">
              <a:solidFill>
                <a:schemeClr val="dk1"/>
              </a:solidFill>
              <a:latin typeface="Times New Roman"/>
              <a:ea typeface="Times New Roman"/>
              <a:cs typeface="Times New Roman"/>
              <a:sym typeface="Times New Roman"/>
            </a:endParaRPr>
          </a:p>
          <a:p>
            <a:pPr indent="-317500" lvl="0" marL="914400" rtl="0" algn="just">
              <a:spcBef>
                <a:spcPts val="0"/>
              </a:spcBef>
              <a:spcAft>
                <a:spcPts val="0"/>
              </a:spcAft>
              <a:buClr>
                <a:schemeClr val="dk1"/>
              </a:buClr>
              <a:buSzPts val="1400"/>
              <a:buFont typeface="Times New Roman"/>
              <a:buChar char="-"/>
            </a:pPr>
            <a:r>
              <a:rPr lang="en-GB" sz="1400">
                <a:solidFill>
                  <a:schemeClr val="dk1"/>
                </a:solidFill>
                <a:latin typeface="Times New Roman"/>
                <a:ea typeface="Times New Roman"/>
                <a:cs typeface="Times New Roman"/>
                <a:sym typeface="Times New Roman"/>
              </a:rPr>
              <a:t>Low wage -  leads to the wage disparities between countries [a critical  socio-economic component]</a:t>
            </a:r>
            <a:endParaRPr sz="1400">
              <a:solidFill>
                <a:schemeClr val="dk1"/>
              </a:solidFill>
              <a:latin typeface="Times New Roman"/>
              <a:ea typeface="Times New Roman"/>
              <a:cs typeface="Times New Roman"/>
              <a:sym typeface="Times New Roman"/>
            </a:endParaRPr>
          </a:p>
          <a:p>
            <a:pPr indent="-317500" lvl="0" marL="914400" rtl="0" algn="just">
              <a:spcBef>
                <a:spcPts val="0"/>
              </a:spcBef>
              <a:spcAft>
                <a:spcPts val="0"/>
              </a:spcAft>
              <a:buClr>
                <a:schemeClr val="dk1"/>
              </a:buClr>
              <a:buSzPts val="1400"/>
              <a:buFont typeface="Times New Roman"/>
              <a:buChar char="-"/>
            </a:pPr>
            <a:r>
              <a:rPr lang="en-GB" sz="1400">
                <a:solidFill>
                  <a:schemeClr val="dk1"/>
                </a:solidFill>
                <a:latin typeface="Times New Roman"/>
                <a:ea typeface="Times New Roman"/>
                <a:cs typeface="Times New Roman"/>
                <a:sym typeface="Times New Roman"/>
              </a:rPr>
              <a:t>Software solver (spamvilla.com)</a:t>
            </a:r>
            <a:endParaRPr sz="1400">
              <a:solidFill>
                <a:schemeClr val="dk1"/>
              </a:solidFill>
              <a:latin typeface="Times New Roman"/>
              <a:ea typeface="Times New Roman"/>
              <a:cs typeface="Times New Roman"/>
              <a:sym typeface="Times New Roman"/>
            </a:endParaRPr>
          </a:p>
          <a:p>
            <a:pPr indent="-317500" lvl="0" marL="914400" rtl="0" algn="just">
              <a:spcBef>
                <a:spcPts val="0"/>
              </a:spcBef>
              <a:spcAft>
                <a:spcPts val="0"/>
              </a:spcAft>
              <a:buClr>
                <a:schemeClr val="dk1"/>
              </a:buClr>
              <a:buSzPts val="1400"/>
              <a:buAutoNum type="arabicPeriod"/>
            </a:pPr>
            <a:r>
              <a:rPr lang="en-GB" sz="1400">
                <a:solidFill>
                  <a:schemeClr val="dk1"/>
                </a:solidFill>
                <a:latin typeface="Times New Roman"/>
                <a:ea typeface="Times New Roman"/>
                <a:cs typeface="Times New Roman"/>
                <a:sym typeface="Times New Roman"/>
              </a:rPr>
              <a:t> </a:t>
            </a:r>
            <a:r>
              <a:rPr b="1" lang="en-GB" sz="1400">
                <a:solidFill>
                  <a:schemeClr val="dk1"/>
                </a:solidFill>
                <a:latin typeface="Times New Roman"/>
                <a:ea typeface="Times New Roman"/>
                <a:cs typeface="Times New Roman"/>
                <a:sym typeface="Times New Roman"/>
              </a:rPr>
              <a:t>Phone Verification</a:t>
            </a:r>
            <a:endParaRPr b="1" sz="1400">
              <a:solidFill>
                <a:schemeClr val="dk1"/>
              </a:solidFill>
              <a:latin typeface="Times New Roman"/>
              <a:ea typeface="Times New Roman"/>
              <a:cs typeface="Times New Roman"/>
              <a:sym typeface="Times New Roman"/>
            </a:endParaRPr>
          </a:p>
          <a:p>
            <a:pPr indent="-317500" lvl="0" marL="914400" rtl="0" algn="just">
              <a:spcBef>
                <a:spcPts val="0"/>
              </a:spcBef>
              <a:spcAft>
                <a:spcPts val="0"/>
              </a:spcAft>
              <a:buClr>
                <a:schemeClr val="dk1"/>
              </a:buClr>
              <a:buSzPts val="1400"/>
              <a:buFont typeface="Times New Roman"/>
              <a:buChar char="-"/>
            </a:pPr>
            <a:r>
              <a:rPr lang="en-GB" sz="1400">
                <a:solidFill>
                  <a:schemeClr val="dk1"/>
                </a:solidFill>
                <a:latin typeface="Times New Roman"/>
                <a:ea typeface="Times New Roman"/>
                <a:cs typeface="Times New Roman"/>
                <a:sym typeface="Times New Roman"/>
              </a:rPr>
              <a:t>abuse to the cost of a physical SIM card rather than a digital resource.</a:t>
            </a:r>
            <a:endParaRPr sz="1400">
              <a:solidFill>
                <a:schemeClr val="dk1"/>
              </a:solidFill>
              <a:latin typeface="Times New Roman"/>
              <a:ea typeface="Times New Roman"/>
              <a:cs typeface="Times New Roman"/>
              <a:sym typeface="Times New Roman"/>
            </a:endParaRPr>
          </a:p>
          <a:p>
            <a:pPr indent="-317500" lvl="0" marL="914400" rtl="0" algn="just">
              <a:spcBef>
                <a:spcPts val="0"/>
              </a:spcBef>
              <a:spcAft>
                <a:spcPts val="0"/>
              </a:spcAft>
              <a:buClr>
                <a:schemeClr val="dk1"/>
              </a:buClr>
              <a:buSzPts val="1400"/>
              <a:buFont typeface="Times New Roman"/>
              <a:buChar char="-"/>
            </a:pPr>
            <a:r>
              <a:rPr lang="en-GB" sz="1400">
                <a:solidFill>
                  <a:schemeClr val="dk1"/>
                </a:solidFill>
                <a:latin typeface="Times New Roman"/>
                <a:ea typeface="Times New Roman"/>
                <a:cs typeface="Times New Roman"/>
                <a:sym typeface="Times New Roman"/>
              </a:rPr>
              <a:t>Reduce the cost of SIM</a:t>
            </a:r>
            <a:endParaRPr sz="1400">
              <a:solidFill>
                <a:schemeClr val="dk1"/>
              </a:solidFill>
              <a:latin typeface="Times New Roman"/>
              <a:ea typeface="Times New Roman"/>
              <a:cs typeface="Times New Roman"/>
              <a:sym typeface="Times New Roman"/>
            </a:endParaRPr>
          </a:p>
          <a:p>
            <a:pPr indent="-317500" lvl="0" marL="914400" rtl="0" algn="just">
              <a:spcBef>
                <a:spcPts val="0"/>
              </a:spcBef>
              <a:spcAft>
                <a:spcPts val="0"/>
              </a:spcAft>
              <a:buClr>
                <a:schemeClr val="dk1"/>
              </a:buClr>
              <a:buSzPts val="1400"/>
              <a:buFont typeface="Times New Roman"/>
              <a:buAutoNum type="arabicPeriod"/>
            </a:pPr>
            <a:r>
              <a:rPr b="1" lang="en-GB" sz="1400">
                <a:solidFill>
                  <a:schemeClr val="dk1"/>
                </a:solidFill>
                <a:latin typeface="Times New Roman"/>
                <a:ea typeface="Times New Roman"/>
                <a:cs typeface="Times New Roman"/>
                <a:sym typeface="Times New Roman"/>
              </a:rPr>
              <a:t>Content Generation</a:t>
            </a:r>
            <a:endParaRPr b="1" sz="1400">
              <a:solidFill>
                <a:schemeClr val="dk1"/>
              </a:solidFill>
              <a:latin typeface="Times New Roman"/>
              <a:ea typeface="Times New Roman"/>
              <a:cs typeface="Times New Roman"/>
              <a:sym typeface="Times New Roman"/>
            </a:endParaRPr>
          </a:p>
          <a:p>
            <a:pPr indent="-317500" lvl="0" marL="914400" rtl="0" algn="just">
              <a:spcBef>
                <a:spcPts val="0"/>
              </a:spcBef>
              <a:spcAft>
                <a:spcPts val="0"/>
              </a:spcAft>
              <a:buClr>
                <a:schemeClr val="dk1"/>
              </a:buClr>
              <a:buSzPts val="1400"/>
              <a:buFont typeface="Times New Roman"/>
              <a:buChar char="-"/>
            </a:pPr>
            <a:r>
              <a:rPr lang="en-GB" sz="1400">
                <a:solidFill>
                  <a:schemeClr val="dk1"/>
                </a:solidFill>
                <a:latin typeface="Times New Roman"/>
                <a:ea typeface="Times New Roman"/>
                <a:cs typeface="Times New Roman"/>
                <a:sym typeface="Times New Roman"/>
              </a:rPr>
              <a:t>200-250 words with specific keywords</a:t>
            </a:r>
            <a:endParaRPr sz="1400">
              <a:solidFill>
                <a:schemeClr val="dk1"/>
              </a:solidFill>
              <a:latin typeface="Times New Roman"/>
              <a:ea typeface="Times New Roman"/>
              <a:cs typeface="Times New Roman"/>
              <a:sym typeface="Times New Roman"/>
            </a:endParaRPr>
          </a:p>
          <a:p>
            <a:pPr indent="-317500" lvl="0" marL="914400" rtl="0" algn="just">
              <a:spcBef>
                <a:spcPts val="0"/>
              </a:spcBef>
              <a:spcAft>
                <a:spcPts val="0"/>
              </a:spcAft>
              <a:buClr>
                <a:schemeClr val="dk1"/>
              </a:buClr>
              <a:buSzPts val="1400"/>
              <a:buFont typeface="Times New Roman"/>
              <a:buChar char="-"/>
            </a:pPr>
            <a:r>
              <a:rPr lang="en-GB" sz="1400">
                <a:solidFill>
                  <a:schemeClr val="dk1"/>
                </a:solidFill>
                <a:latin typeface="Times New Roman"/>
                <a:ea typeface="Times New Roman"/>
                <a:cs typeface="Times New Roman"/>
                <a:sym typeface="Times New Roman"/>
              </a:rPr>
              <a:t>Realistic and grammatically correct content</a:t>
            </a:r>
            <a:endParaRPr sz="1400">
              <a:solidFill>
                <a:schemeClr val="dk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2600" u="sng"/>
              <a:t>Networking and Web Hosting </a:t>
            </a:r>
            <a:endParaRPr b="1" sz="2600" u="sng"/>
          </a:p>
        </p:txBody>
      </p:sp>
      <p:sp>
        <p:nvSpPr>
          <p:cNvPr id="140" name="Google Shape;140;p26"/>
          <p:cNvSpPr txBox="1"/>
          <p:nvPr>
            <p:ph idx="1" type="body"/>
          </p:nvPr>
        </p:nvSpPr>
        <p:spPr>
          <a:xfrm>
            <a:off x="311700" y="1017725"/>
            <a:ext cx="8520600" cy="3551100"/>
          </a:xfrm>
          <a:prstGeom prst="rect">
            <a:avLst/>
          </a:prstGeom>
        </p:spPr>
        <p:txBody>
          <a:bodyPr anchorCtr="0" anchor="ctr" bIns="91425" lIns="91425" spcFirstLastPara="1" rIns="91425" wrap="square" tIns="91425">
            <a:normAutofit/>
          </a:bodyPr>
          <a:lstStyle/>
          <a:p>
            <a:pPr indent="-317500" lvl="0" marL="914400" rtl="0" algn="just">
              <a:spcBef>
                <a:spcPts val="0"/>
              </a:spcBef>
              <a:spcAft>
                <a:spcPts val="0"/>
              </a:spcAft>
              <a:buClr>
                <a:schemeClr val="dk1"/>
              </a:buClr>
              <a:buSzPts val="1400"/>
              <a:buFont typeface="Times New Roman"/>
              <a:buAutoNum type="arabicPeriod"/>
            </a:pPr>
            <a:r>
              <a:rPr b="1" lang="en-GB" sz="1400">
                <a:solidFill>
                  <a:schemeClr val="dk1"/>
                </a:solidFill>
                <a:latin typeface="Times New Roman"/>
                <a:ea typeface="Times New Roman"/>
                <a:cs typeface="Times New Roman"/>
                <a:sym typeface="Times New Roman"/>
              </a:rPr>
              <a:t>Domains &amp; Hosting</a:t>
            </a:r>
            <a:endParaRPr b="1" sz="1400">
              <a:solidFill>
                <a:schemeClr val="dk1"/>
              </a:solidFill>
              <a:latin typeface="Times New Roman"/>
              <a:ea typeface="Times New Roman"/>
              <a:cs typeface="Times New Roman"/>
              <a:sym typeface="Times New Roman"/>
            </a:endParaRPr>
          </a:p>
          <a:p>
            <a:pPr indent="-317500" lvl="0" marL="914400" rtl="0" algn="just">
              <a:spcBef>
                <a:spcPts val="0"/>
              </a:spcBef>
              <a:spcAft>
                <a:spcPts val="0"/>
              </a:spcAft>
              <a:buClr>
                <a:schemeClr val="dk1"/>
              </a:buClr>
              <a:buSzPts val="1400"/>
              <a:buFont typeface="Times New Roman"/>
              <a:buChar char="-"/>
            </a:pPr>
            <a:r>
              <a:rPr lang="en-GB" sz="1400">
                <a:solidFill>
                  <a:schemeClr val="dk1"/>
                </a:solidFill>
                <a:latin typeface="Times New Roman"/>
                <a:ea typeface="Times New Roman"/>
                <a:cs typeface="Times New Roman"/>
                <a:sym typeface="Times New Roman"/>
              </a:rPr>
              <a:t>Domain registration &amp; IP hosting</a:t>
            </a:r>
            <a:endParaRPr sz="1400">
              <a:solidFill>
                <a:schemeClr val="dk1"/>
              </a:solidFill>
              <a:latin typeface="Times New Roman"/>
              <a:ea typeface="Times New Roman"/>
              <a:cs typeface="Times New Roman"/>
              <a:sym typeface="Times New Roman"/>
            </a:endParaRPr>
          </a:p>
          <a:p>
            <a:pPr indent="-317500" lvl="0" marL="914400" rtl="0" algn="just">
              <a:spcBef>
                <a:spcPts val="0"/>
              </a:spcBef>
              <a:spcAft>
                <a:spcPts val="0"/>
              </a:spcAft>
              <a:buClr>
                <a:schemeClr val="dk1"/>
              </a:buClr>
              <a:buSzPts val="1400"/>
              <a:buFont typeface="Times New Roman"/>
              <a:buChar char="-"/>
            </a:pPr>
            <a:r>
              <a:rPr lang="en-GB" sz="1400">
                <a:solidFill>
                  <a:schemeClr val="dk1"/>
                </a:solidFill>
                <a:latin typeface="Times New Roman"/>
                <a:ea typeface="Times New Roman"/>
                <a:cs typeface="Times New Roman"/>
                <a:sym typeface="Times New Roman"/>
              </a:rPr>
              <a:t>Should</a:t>
            </a:r>
            <a:r>
              <a:rPr lang="en-GB" sz="1400">
                <a:solidFill>
                  <a:schemeClr val="dk1"/>
                </a:solidFill>
                <a:latin typeface="Times New Roman"/>
                <a:ea typeface="Times New Roman"/>
                <a:cs typeface="Times New Roman"/>
                <a:sym typeface="Times New Roman"/>
              </a:rPr>
              <a:t> be cheap enough to renew</a:t>
            </a:r>
            <a:endParaRPr sz="1400">
              <a:solidFill>
                <a:schemeClr val="dk1"/>
              </a:solidFill>
              <a:latin typeface="Times New Roman"/>
              <a:ea typeface="Times New Roman"/>
              <a:cs typeface="Times New Roman"/>
              <a:sym typeface="Times New Roman"/>
            </a:endParaRPr>
          </a:p>
          <a:p>
            <a:pPr indent="-317500" lvl="0" marL="914400" rtl="0" algn="just">
              <a:spcBef>
                <a:spcPts val="0"/>
              </a:spcBef>
              <a:spcAft>
                <a:spcPts val="0"/>
              </a:spcAft>
              <a:buClr>
                <a:schemeClr val="dk1"/>
              </a:buClr>
              <a:buSzPts val="1400"/>
              <a:buFont typeface="Times New Roman"/>
              <a:buAutoNum type="arabicPeriod"/>
            </a:pPr>
            <a:r>
              <a:rPr b="1" lang="en-GB" sz="1400">
                <a:solidFill>
                  <a:schemeClr val="dk1"/>
                </a:solidFill>
                <a:latin typeface="Times New Roman"/>
                <a:ea typeface="Times New Roman"/>
                <a:cs typeface="Times New Roman"/>
                <a:sym typeface="Times New Roman"/>
              </a:rPr>
              <a:t>Search Engine Optimization &amp; Cloaking </a:t>
            </a:r>
            <a:endParaRPr b="1" sz="1400">
              <a:solidFill>
                <a:schemeClr val="dk1"/>
              </a:solidFill>
              <a:latin typeface="Times New Roman"/>
              <a:ea typeface="Times New Roman"/>
              <a:cs typeface="Times New Roman"/>
              <a:sym typeface="Times New Roman"/>
            </a:endParaRPr>
          </a:p>
          <a:p>
            <a:pPr indent="-317500" lvl="0" marL="914400" rtl="0" algn="just">
              <a:spcBef>
                <a:spcPts val="0"/>
              </a:spcBef>
              <a:spcAft>
                <a:spcPts val="0"/>
              </a:spcAft>
              <a:buClr>
                <a:schemeClr val="dk1"/>
              </a:buClr>
              <a:buSzPts val="1400"/>
              <a:buFont typeface="Times New Roman"/>
              <a:buChar char="-"/>
            </a:pPr>
            <a:r>
              <a:rPr lang="en-GB" sz="1400">
                <a:solidFill>
                  <a:schemeClr val="dk1"/>
                </a:solidFill>
                <a:latin typeface="Times New Roman"/>
                <a:ea typeface="Times New Roman"/>
                <a:cs typeface="Times New Roman"/>
                <a:sym typeface="Times New Roman"/>
              </a:rPr>
              <a:t>Drive user traffic to profit center </a:t>
            </a:r>
            <a:endParaRPr sz="1400">
              <a:solidFill>
                <a:schemeClr val="dk1"/>
              </a:solidFill>
              <a:latin typeface="Times New Roman"/>
              <a:ea typeface="Times New Roman"/>
              <a:cs typeface="Times New Roman"/>
              <a:sym typeface="Times New Roman"/>
            </a:endParaRPr>
          </a:p>
          <a:p>
            <a:pPr indent="-317500" lvl="0" marL="914400" rtl="0" algn="just">
              <a:spcBef>
                <a:spcPts val="0"/>
              </a:spcBef>
              <a:spcAft>
                <a:spcPts val="0"/>
              </a:spcAft>
              <a:buClr>
                <a:schemeClr val="dk1"/>
              </a:buClr>
              <a:buSzPts val="1400"/>
              <a:buFont typeface="Times New Roman"/>
              <a:buChar char="-"/>
            </a:pPr>
            <a:r>
              <a:rPr lang="en-GB" sz="1400">
                <a:solidFill>
                  <a:schemeClr val="dk1"/>
                </a:solidFill>
                <a:latin typeface="Times New Roman"/>
                <a:ea typeface="Times New Roman"/>
                <a:cs typeface="Times New Roman"/>
                <a:sym typeface="Times New Roman"/>
              </a:rPr>
              <a:t>Miscreants reply on </a:t>
            </a:r>
            <a:r>
              <a:rPr lang="en-GB" sz="1400">
                <a:solidFill>
                  <a:schemeClr val="dk1"/>
                </a:solidFill>
                <a:latin typeface="Times New Roman"/>
                <a:ea typeface="Times New Roman"/>
                <a:cs typeface="Times New Roman"/>
                <a:sym typeface="Times New Roman"/>
              </a:rPr>
              <a:t>network</a:t>
            </a:r>
            <a:r>
              <a:rPr lang="en-GB" sz="1400">
                <a:solidFill>
                  <a:schemeClr val="dk1"/>
                </a:solidFill>
                <a:latin typeface="Times New Roman"/>
                <a:ea typeface="Times New Roman"/>
                <a:cs typeface="Times New Roman"/>
                <a:sym typeface="Times New Roman"/>
              </a:rPr>
              <a:t> cloaking to maximize the value of compromised host while evading detection. </a:t>
            </a:r>
            <a:endParaRPr sz="1400">
              <a:solidFill>
                <a:schemeClr val="dk1"/>
              </a:solidFill>
              <a:latin typeface="Times New Roman"/>
              <a:ea typeface="Times New Roman"/>
              <a:cs typeface="Times New Roman"/>
              <a:sym typeface="Times New Roman"/>
            </a:endParaRPr>
          </a:p>
          <a:p>
            <a:pPr indent="-317500" lvl="0" marL="914400" rtl="0" algn="just">
              <a:spcBef>
                <a:spcPts val="0"/>
              </a:spcBef>
              <a:spcAft>
                <a:spcPts val="0"/>
              </a:spcAft>
              <a:buClr>
                <a:schemeClr val="dk1"/>
              </a:buClr>
              <a:buSzPts val="1400"/>
              <a:buFont typeface="Times New Roman"/>
              <a:buAutoNum type="arabicPeriod"/>
            </a:pPr>
            <a:r>
              <a:rPr b="1" lang="en-GB" sz="1400">
                <a:solidFill>
                  <a:schemeClr val="dk1"/>
                </a:solidFill>
                <a:latin typeface="Times New Roman"/>
                <a:ea typeface="Times New Roman"/>
                <a:cs typeface="Times New Roman"/>
                <a:sym typeface="Times New Roman"/>
              </a:rPr>
              <a:t>Denial of Service</a:t>
            </a:r>
            <a:endParaRPr b="1" sz="1400">
              <a:solidFill>
                <a:schemeClr val="dk1"/>
              </a:solidFill>
              <a:latin typeface="Times New Roman"/>
              <a:ea typeface="Times New Roman"/>
              <a:cs typeface="Times New Roman"/>
              <a:sym typeface="Times New Roman"/>
            </a:endParaRPr>
          </a:p>
          <a:p>
            <a:pPr indent="-317500" lvl="0" marL="914400" rtl="0" algn="just">
              <a:spcBef>
                <a:spcPts val="0"/>
              </a:spcBef>
              <a:spcAft>
                <a:spcPts val="0"/>
              </a:spcAft>
              <a:buClr>
                <a:schemeClr val="dk1"/>
              </a:buClr>
              <a:buSzPts val="1400"/>
              <a:buFont typeface="Times New Roman"/>
              <a:buChar char="-"/>
            </a:pPr>
            <a:r>
              <a:rPr lang="en-GB" sz="1400">
                <a:solidFill>
                  <a:schemeClr val="dk1"/>
                </a:solidFill>
                <a:latin typeface="Times New Roman"/>
                <a:ea typeface="Times New Roman"/>
                <a:cs typeface="Times New Roman"/>
                <a:sym typeface="Times New Roman"/>
              </a:rPr>
              <a:t>Degrade or disable the victim’s presence</a:t>
            </a:r>
            <a:endParaRPr sz="1400">
              <a:solidFill>
                <a:schemeClr val="dk1"/>
              </a:solidFill>
              <a:latin typeface="Times New Roman"/>
              <a:ea typeface="Times New Roman"/>
              <a:cs typeface="Times New Roman"/>
              <a:sym typeface="Times New Roman"/>
            </a:endParaRPr>
          </a:p>
          <a:p>
            <a:pPr indent="-317500" lvl="0" marL="914400" rtl="0" algn="just">
              <a:spcBef>
                <a:spcPts val="0"/>
              </a:spcBef>
              <a:spcAft>
                <a:spcPts val="0"/>
              </a:spcAft>
              <a:buClr>
                <a:schemeClr val="dk1"/>
              </a:buClr>
              <a:buSzPts val="1400"/>
              <a:buFont typeface="Times New Roman"/>
              <a:buChar char="-"/>
            </a:pPr>
            <a:r>
              <a:rPr lang="en-GB" sz="1400">
                <a:solidFill>
                  <a:schemeClr val="dk1"/>
                </a:solidFill>
                <a:latin typeface="Times New Roman"/>
                <a:ea typeface="Times New Roman"/>
                <a:cs typeface="Times New Roman"/>
                <a:sym typeface="Times New Roman"/>
              </a:rPr>
              <a:t>Dirt Jumper</a:t>
            </a:r>
            <a:r>
              <a:rPr lang="en-GB" sz="1400">
                <a:solidFill>
                  <a:schemeClr val="dk1"/>
                </a:solidFill>
                <a:latin typeface="Times New Roman"/>
                <a:ea typeface="Times New Roman"/>
                <a:cs typeface="Times New Roman"/>
                <a:sym typeface="Times New Roman"/>
              </a:rPr>
              <a:t> made DDoS easier.</a:t>
            </a:r>
            <a:endParaRPr sz="1400">
              <a:solidFill>
                <a:schemeClr val="dk1"/>
              </a:solidFill>
              <a:latin typeface="Times New Roman"/>
              <a:ea typeface="Times New Roman"/>
              <a:cs typeface="Times New Roman"/>
              <a:sym typeface="Times New Roman"/>
            </a:endParaRPr>
          </a:p>
          <a:p>
            <a:pPr indent="-317500" lvl="0" marL="914400" rtl="0" algn="just">
              <a:spcBef>
                <a:spcPts val="0"/>
              </a:spcBef>
              <a:spcAft>
                <a:spcPts val="0"/>
              </a:spcAft>
              <a:buClr>
                <a:schemeClr val="dk1"/>
              </a:buClr>
              <a:buSzPts val="1400"/>
              <a:buFont typeface="Times New Roman"/>
              <a:buAutoNum type="arabicPeriod"/>
            </a:pPr>
            <a:r>
              <a:rPr b="1" lang="en-GB" sz="1400">
                <a:solidFill>
                  <a:schemeClr val="dk1"/>
                </a:solidFill>
                <a:latin typeface="Times New Roman"/>
                <a:ea typeface="Times New Roman"/>
                <a:cs typeface="Times New Roman"/>
                <a:sym typeface="Times New Roman"/>
              </a:rPr>
              <a:t>Proxies</a:t>
            </a:r>
            <a:endParaRPr b="1" sz="1400">
              <a:solidFill>
                <a:schemeClr val="dk1"/>
              </a:solidFill>
              <a:latin typeface="Times New Roman"/>
              <a:ea typeface="Times New Roman"/>
              <a:cs typeface="Times New Roman"/>
              <a:sym typeface="Times New Roman"/>
            </a:endParaRPr>
          </a:p>
          <a:p>
            <a:pPr indent="-317500" lvl="0" marL="914400" rtl="0" algn="just">
              <a:spcBef>
                <a:spcPts val="0"/>
              </a:spcBef>
              <a:spcAft>
                <a:spcPts val="0"/>
              </a:spcAft>
              <a:buClr>
                <a:schemeClr val="dk1"/>
              </a:buClr>
              <a:buSzPts val="1400"/>
              <a:buFont typeface="Times New Roman"/>
              <a:buChar char="-"/>
            </a:pPr>
            <a:r>
              <a:rPr lang="en-GB" sz="1400">
                <a:solidFill>
                  <a:schemeClr val="dk1"/>
                </a:solidFill>
                <a:latin typeface="Times New Roman"/>
                <a:ea typeface="Times New Roman"/>
                <a:cs typeface="Times New Roman"/>
                <a:sym typeface="Times New Roman"/>
              </a:rPr>
              <a:t>To mask the identities. Not much research into black market proxies (till 2015)</a:t>
            </a:r>
            <a:endParaRPr sz="1400">
              <a:solidFill>
                <a:schemeClr val="dk1"/>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2600" u="sng"/>
              <a:t>Accounts &amp; Endorsements</a:t>
            </a:r>
            <a:endParaRPr b="1" sz="2600" u="sng"/>
          </a:p>
        </p:txBody>
      </p:sp>
      <p:sp>
        <p:nvSpPr>
          <p:cNvPr id="146" name="Google Shape;146;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17500" lvl="0" marL="914400" rtl="0" algn="just">
              <a:spcBef>
                <a:spcPts val="0"/>
              </a:spcBef>
              <a:spcAft>
                <a:spcPts val="0"/>
              </a:spcAft>
              <a:buClr>
                <a:schemeClr val="dk1"/>
              </a:buClr>
              <a:buSzPts val="1400"/>
              <a:buFont typeface="Times New Roman"/>
              <a:buChar char="-"/>
            </a:pPr>
            <a:r>
              <a:rPr b="1" lang="en-GB" sz="1400">
                <a:solidFill>
                  <a:schemeClr val="dk1"/>
                </a:solidFill>
                <a:latin typeface="Times New Roman"/>
                <a:ea typeface="Times New Roman"/>
                <a:cs typeface="Times New Roman"/>
                <a:sym typeface="Times New Roman"/>
              </a:rPr>
              <a:t>Synthetic followers, likes, subscribes -&gt; “closed-garden web services”</a:t>
            </a:r>
            <a:endParaRPr b="1" sz="1400">
              <a:solidFill>
                <a:schemeClr val="dk1"/>
              </a:solidFill>
              <a:latin typeface="Times New Roman"/>
              <a:ea typeface="Times New Roman"/>
              <a:cs typeface="Times New Roman"/>
              <a:sym typeface="Times New Roman"/>
            </a:endParaRPr>
          </a:p>
          <a:p>
            <a:pPr indent="-317500" lvl="0" marL="914400" rtl="0" algn="just">
              <a:spcBef>
                <a:spcPts val="0"/>
              </a:spcBef>
              <a:spcAft>
                <a:spcPts val="0"/>
              </a:spcAft>
              <a:buClr>
                <a:schemeClr val="dk1"/>
              </a:buClr>
              <a:buSzPts val="1400"/>
              <a:buFont typeface="Times New Roman"/>
              <a:buAutoNum type="arabicPeriod"/>
            </a:pPr>
            <a:r>
              <a:rPr b="1" lang="en-GB" sz="1400">
                <a:solidFill>
                  <a:schemeClr val="dk1"/>
                </a:solidFill>
                <a:latin typeface="Times New Roman"/>
                <a:ea typeface="Times New Roman"/>
                <a:cs typeface="Times New Roman"/>
                <a:sym typeface="Times New Roman"/>
              </a:rPr>
              <a:t>Fraudulent Accounts</a:t>
            </a:r>
            <a:endParaRPr b="1" sz="1400">
              <a:solidFill>
                <a:schemeClr val="dk1"/>
              </a:solidFill>
              <a:latin typeface="Times New Roman"/>
              <a:ea typeface="Times New Roman"/>
              <a:cs typeface="Times New Roman"/>
              <a:sym typeface="Times New Roman"/>
            </a:endParaRPr>
          </a:p>
          <a:p>
            <a:pPr indent="-317500" lvl="0" marL="914400" rtl="0" algn="just">
              <a:spcBef>
                <a:spcPts val="0"/>
              </a:spcBef>
              <a:spcAft>
                <a:spcPts val="0"/>
              </a:spcAft>
              <a:buClr>
                <a:schemeClr val="dk1"/>
              </a:buClr>
              <a:buSzPts val="1400"/>
              <a:buFont typeface="Times New Roman"/>
              <a:buChar char="-"/>
            </a:pPr>
            <a:r>
              <a:rPr lang="en-GB" sz="1400">
                <a:solidFill>
                  <a:schemeClr val="dk1"/>
                </a:solidFill>
                <a:latin typeface="Times New Roman"/>
                <a:ea typeface="Times New Roman"/>
                <a:cs typeface="Times New Roman"/>
                <a:sym typeface="Times New Roman"/>
              </a:rPr>
              <a:t>One of the best way to monetize the spam.</a:t>
            </a:r>
            <a:endParaRPr sz="1400">
              <a:solidFill>
                <a:schemeClr val="dk1"/>
              </a:solidFill>
              <a:latin typeface="Times New Roman"/>
              <a:ea typeface="Times New Roman"/>
              <a:cs typeface="Times New Roman"/>
              <a:sym typeface="Times New Roman"/>
            </a:endParaRPr>
          </a:p>
          <a:p>
            <a:pPr indent="-317500" lvl="0" marL="914400" rtl="0" algn="just">
              <a:spcBef>
                <a:spcPts val="0"/>
              </a:spcBef>
              <a:spcAft>
                <a:spcPts val="0"/>
              </a:spcAft>
              <a:buClr>
                <a:schemeClr val="dk1"/>
              </a:buClr>
              <a:buSzPts val="1400"/>
              <a:buFont typeface="Times New Roman"/>
              <a:buChar char="-"/>
            </a:pPr>
            <a:r>
              <a:rPr lang="en-GB" sz="1400">
                <a:solidFill>
                  <a:schemeClr val="dk1"/>
                </a:solidFill>
                <a:latin typeface="Times New Roman"/>
                <a:ea typeface="Times New Roman"/>
                <a:cs typeface="Times New Roman"/>
                <a:sym typeface="Times New Roman"/>
              </a:rPr>
              <a:t>Readily available in the bulk (remember bird-eye chain ?)</a:t>
            </a:r>
            <a:endParaRPr sz="1400">
              <a:solidFill>
                <a:schemeClr val="dk1"/>
              </a:solidFill>
              <a:latin typeface="Times New Roman"/>
              <a:ea typeface="Times New Roman"/>
              <a:cs typeface="Times New Roman"/>
              <a:sym typeface="Times New Roman"/>
            </a:endParaRPr>
          </a:p>
          <a:p>
            <a:pPr indent="-317500" lvl="0" marL="914400" rtl="0" algn="just">
              <a:spcBef>
                <a:spcPts val="0"/>
              </a:spcBef>
              <a:spcAft>
                <a:spcPts val="0"/>
              </a:spcAft>
              <a:buClr>
                <a:schemeClr val="dk1"/>
              </a:buClr>
              <a:buSzPts val="1400"/>
              <a:buFont typeface="Times New Roman"/>
              <a:buChar char="-"/>
            </a:pPr>
            <a:r>
              <a:rPr lang="en-GB" sz="1400">
                <a:solidFill>
                  <a:schemeClr val="dk1"/>
                </a:solidFill>
                <a:latin typeface="Times New Roman"/>
                <a:ea typeface="Times New Roman"/>
                <a:cs typeface="Times New Roman"/>
                <a:sym typeface="Times New Roman"/>
              </a:rPr>
              <a:t>$5 - $500 per thousand accounts</a:t>
            </a:r>
            <a:endParaRPr sz="1400">
              <a:solidFill>
                <a:schemeClr val="dk1"/>
              </a:solidFill>
              <a:latin typeface="Times New Roman"/>
              <a:ea typeface="Times New Roman"/>
              <a:cs typeface="Times New Roman"/>
              <a:sym typeface="Times New Roman"/>
            </a:endParaRPr>
          </a:p>
          <a:p>
            <a:pPr indent="-317500" lvl="0" marL="914400" rtl="0" algn="just">
              <a:spcBef>
                <a:spcPts val="0"/>
              </a:spcBef>
              <a:spcAft>
                <a:spcPts val="0"/>
              </a:spcAft>
              <a:buClr>
                <a:schemeClr val="dk1"/>
              </a:buClr>
              <a:buSzPts val="1400"/>
              <a:buFont typeface="Times New Roman"/>
              <a:buAutoNum type="arabicPeriod"/>
            </a:pPr>
            <a:r>
              <a:rPr b="1" lang="en-GB" sz="1400">
                <a:solidFill>
                  <a:schemeClr val="dk1"/>
                </a:solidFill>
                <a:latin typeface="Times New Roman"/>
                <a:ea typeface="Times New Roman"/>
                <a:cs typeface="Times New Roman"/>
                <a:sym typeface="Times New Roman"/>
              </a:rPr>
              <a:t>Compromised Accounts</a:t>
            </a:r>
            <a:endParaRPr b="1" sz="1400">
              <a:solidFill>
                <a:schemeClr val="dk1"/>
              </a:solidFill>
              <a:latin typeface="Times New Roman"/>
              <a:ea typeface="Times New Roman"/>
              <a:cs typeface="Times New Roman"/>
              <a:sym typeface="Times New Roman"/>
            </a:endParaRPr>
          </a:p>
          <a:p>
            <a:pPr indent="-317500" lvl="0" marL="914400" rtl="0" algn="just">
              <a:spcBef>
                <a:spcPts val="0"/>
              </a:spcBef>
              <a:spcAft>
                <a:spcPts val="0"/>
              </a:spcAft>
              <a:buClr>
                <a:schemeClr val="dk1"/>
              </a:buClr>
              <a:buSzPts val="1400"/>
              <a:buFont typeface="Times New Roman"/>
              <a:buChar char="-"/>
            </a:pPr>
            <a:r>
              <a:rPr lang="en-GB" sz="1400">
                <a:solidFill>
                  <a:schemeClr val="dk1"/>
                </a:solidFill>
                <a:latin typeface="Times New Roman"/>
                <a:ea typeface="Times New Roman"/>
                <a:cs typeface="Times New Roman"/>
                <a:sym typeface="Times New Roman"/>
              </a:rPr>
              <a:t>Hijacking accounts</a:t>
            </a:r>
            <a:endParaRPr sz="1400">
              <a:solidFill>
                <a:schemeClr val="dk1"/>
              </a:solidFill>
              <a:latin typeface="Times New Roman"/>
              <a:ea typeface="Times New Roman"/>
              <a:cs typeface="Times New Roman"/>
              <a:sym typeface="Times New Roman"/>
            </a:endParaRPr>
          </a:p>
          <a:p>
            <a:pPr indent="-317500" lvl="0" marL="914400" rtl="0" algn="just">
              <a:spcBef>
                <a:spcPts val="0"/>
              </a:spcBef>
              <a:spcAft>
                <a:spcPts val="0"/>
              </a:spcAft>
              <a:buClr>
                <a:schemeClr val="dk1"/>
              </a:buClr>
              <a:buSzPts val="1400"/>
              <a:buFont typeface="Times New Roman"/>
              <a:buChar char="-"/>
            </a:pPr>
            <a:r>
              <a:rPr lang="en-GB" sz="1400">
                <a:solidFill>
                  <a:schemeClr val="dk1"/>
                </a:solidFill>
                <a:latin typeface="Times New Roman"/>
                <a:ea typeface="Times New Roman"/>
                <a:cs typeface="Times New Roman"/>
                <a:sym typeface="Times New Roman"/>
              </a:rPr>
              <a:t>password guessing, re-used passwords leaked by database dumps, phishing, and malware.</a:t>
            </a:r>
            <a:endParaRPr sz="1400">
              <a:solidFill>
                <a:schemeClr val="dk1"/>
              </a:solidFill>
              <a:latin typeface="Times New Roman"/>
              <a:ea typeface="Times New Roman"/>
              <a:cs typeface="Times New Roman"/>
              <a:sym typeface="Times New Roman"/>
            </a:endParaRPr>
          </a:p>
          <a:p>
            <a:pPr indent="-317500" lvl="0" marL="914400" rtl="0" algn="just">
              <a:spcBef>
                <a:spcPts val="0"/>
              </a:spcBef>
              <a:spcAft>
                <a:spcPts val="0"/>
              </a:spcAft>
              <a:buClr>
                <a:schemeClr val="dk1"/>
              </a:buClr>
              <a:buSzPts val="1400"/>
              <a:buFont typeface="Times New Roman"/>
              <a:buAutoNum type="arabicPeriod"/>
            </a:pPr>
            <a:r>
              <a:rPr b="1" lang="en-GB" sz="1400">
                <a:solidFill>
                  <a:schemeClr val="dk1"/>
                </a:solidFill>
                <a:latin typeface="Times New Roman"/>
                <a:ea typeface="Times New Roman"/>
                <a:cs typeface="Times New Roman"/>
                <a:sym typeface="Times New Roman"/>
              </a:rPr>
              <a:t>Fake Endorsements &amp; Engagements</a:t>
            </a:r>
            <a:endParaRPr b="1" sz="1400">
              <a:solidFill>
                <a:schemeClr val="dk1"/>
              </a:solidFill>
              <a:latin typeface="Times New Roman"/>
              <a:ea typeface="Times New Roman"/>
              <a:cs typeface="Times New Roman"/>
              <a:sym typeface="Times New Roman"/>
            </a:endParaRPr>
          </a:p>
          <a:p>
            <a:pPr indent="-317500" lvl="0" marL="914400" rtl="0" algn="just">
              <a:spcBef>
                <a:spcPts val="0"/>
              </a:spcBef>
              <a:spcAft>
                <a:spcPts val="0"/>
              </a:spcAft>
              <a:buClr>
                <a:schemeClr val="dk1"/>
              </a:buClr>
              <a:buSzPts val="1400"/>
              <a:buFont typeface="Times New Roman"/>
              <a:buChar char="-"/>
            </a:pPr>
            <a:r>
              <a:rPr lang="en-GB" sz="1400">
                <a:solidFill>
                  <a:schemeClr val="dk1"/>
                </a:solidFill>
                <a:latin typeface="Times New Roman"/>
                <a:ea typeface="Times New Roman"/>
                <a:cs typeface="Times New Roman"/>
                <a:sym typeface="Times New Roman"/>
              </a:rPr>
              <a:t>Youtube subscribers, twitter followers, </a:t>
            </a:r>
            <a:r>
              <a:rPr lang="en-GB" sz="1400">
                <a:solidFill>
                  <a:schemeClr val="dk1"/>
                </a:solidFill>
                <a:latin typeface="Times New Roman"/>
                <a:ea typeface="Times New Roman"/>
                <a:cs typeface="Times New Roman"/>
                <a:sym typeface="Times New Roman"/>
              </a:rPr>
              <a:t>Facebook</a:t>
            </a:r>
            <a:r>
              <a:rPr lang="en-GB" sz="1400">
                <a:solidFill>
                  <a:schemeClr val="dk1"/>
                </a:solidFill>
                <a:latin typeface="Times New Roman"/>
                <a:ea typeface="Times New Roman"/>
                <a:cs typeface="Times New Roman"/>
                <a:sym typeface="Times New Roman"/>
              </a:rPr>
              <a:t> likes, Amazon/Yelp reviews.</a:t>
            </a:r>
            <a:endParaRPr sz="1400">
              <a:solidFill>
                <a:schemeClr val="dk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2600" u="sng"/>
              <a:t>Standing Challenges for Support Infrastructure</a:t>
            </a:r>
            <a:endParaRPr b="1" sz="2600" u="sng"/>
          </a:p>
        </p:txBody>
      </p:sp>
      <p:sp>
        <p:nvSpPr>
          <p:cNvPr id="152" name="Google Shape;152;p28"/>
          <p:cNvSpPr txBox="1"/>
          <p:nvPr>
            <p:ph idx="1" type="body"/>
          </p:nvPr>
        </p:nvSpPr>
        <p:spPr>
          <a:xfrm>
            <a:off x="311700" y="1152475"/>
            <a:ext cx="8520600" cy="1419300"/>
          </a:xfrm>
          <a:prstGeom prst="rect">
            <a:avLst/>
          </a:prstGeom>
        </p:spPr>
        <p:txBody>
          <a:bodyPr anchorCtr="0" anchor="t" bIns="91425" lIns="91425" spcFirstLastPara="1" rIns="91425" wrap="square" tIns="91425">
            <a:noAutofit/>
          </a:bodyPr>
          <a:lstStyle/>
          <a:p>
            <a:pPr indent="-317500" lvl="0" marL="914400" rtl="0" algn="l">
              <a:spcBef>
                <a:spcPts val="0"/>
              </a:spcBef>
              <a:spcAft>
                <a:spcPts val="0"/>
              </a:spcAft>
              <a:buClr>
                <a:srgbClr val="000000"/>
              </a:buClr>
              <a:buSzPts val="1400"/>
              <a:buFont typeface="Times New Roman"/>
              <a:buChar char="-"/>
            </a:pPr>
            <a:r>
              <a:rPr lang="en-GB" sz="1400">
                <a:solidFill>
                  <a:srgbClr val="000000"/>
                </a:solidFill>
                <a:latin typeface="Times New Roman"/>
                <a:ea typeface="Times New Roman"/>
                <a:cs typeface="Times New Roman"/>
                <a:sym typeface="Times New Roman"/>
              </a:rPr>
              <a:t>Is pricing </a:t>
            </a:r>
            <a:r>
              <a:rPr lang="en-GB" sz="1400">
                <a:solidFill>
                  <a:srgbClr val="000000"/>
                </a:solidFill>
                <a:latin typeface="Times New Roman"/>
                <a:ea typeface="Times New Roman"/>
                <a:cs typeface="Times New Roman"/>
                <a:sym typeface="Times New Roman"/>
              </a:rPr>
              <a:t>accurately</a:t>
            </a:r>
            <a:r>
              <a:rPr lang="en-GB" sz="1400">
                <a:solidFill>
                  <a:srgbClr val="000000"/>
                </a:solidFill>
                <a:latin typeface="Times New Roman"/>
                <a:ea typeface="Times New Roman"/>
                <a:cs typeface="Times New Roman"/>
                <a:sym typeface="Times New Roman"/>
              </a:rPr>
              <a:t> reflects the value of resource ? eg. CAPTCHA prices $2 - $20 ????</a:t>
            </a:r>
            <a:endParaRPr sz="1400">
              <a:solidFill>
                <a:srgbClr val="000000"/>
              </a:solidFill>
              <a:latin typeface="Times New Roman"/>
              <a:ea typeface="Times New Roman"/>
              <a:cs typeface="Times New Roman"/>
              <a:sym typeface="Times New Roman"/>
            </a:endParaRPr>
          </a:p>
          <a:p>
            <a:pPr indent="-317500" lvl="0" marL="914400" rtl="0" algn="l">
              <a:spcBef>
                <a:spcPts val="0"/>
              </a:spcBef>
              <a:spcAft>
                <a:spcPts val="0"/>
              </a:spcAft>
              <a:buClr>
                <a:srgbClr val="000000"/>
              </a:buClr>
              <a:buSzPts val="1400"/>
              <a:buFont typeface="Times New Roman"/>
              <a:buChar char="-"/>
            </a:pPr>
            <a:r>
              <a:rPr lang="en-GB" sz="1400">
                <a:solidFill>
                  <a:srgbClr val="000000"/>
                </a:solidFill>
                <a:latin typeface="Times New Roman"/>
                <a:ea typeface="Times New Roman"/>
                <a:cs typeface="Times New Roman"/>
                <a:sym typeface="Times New Roman"/>
              </a:rPr>
              <a:t>How to distinguish between the valid and inflated prices ? No way to know because of the complex </a:t>
            </a:r>
            <a:r>
              <a:rPr lang="en-GB" sz="1400">
                <a:solidFill>
                  <a:srgbClr val="000000"/>
                </a:solidFill>
                <a:latin typeface="Times New Roman"/>
                <a:ea typeface="Times New Roman"/>
                <a:cs typeface="Times New Roman"/>
                <a:sym typeface="Times New Roman"/>
              </a:rPr>
              <a:t>anonymity</a:t>
            </a:r>
            <a:r>
              <a:rPr lang="en-GB" sz="1400">
                <a:solidFill>
                  <a:srgbClr val="000000"/>
                </a:solidFill>
                <a:latin typeface="Times New Roman"/>
                <a:ea typeface="Times New Roman"/>
                <a:cs typeface="Times New Roman"/>
                <a:sym typeface="Times New Roman"/>
              </a:rPr>
              <a:t>!</a:t>
            </a:r>
            <a:endParaRPr sz="1400">
              <a:solidFill>
                <a:srgbClr val="000000"/>
              </a:solidFill>
              <a:latin typeface="Times New Roman"/>
              <a:ea typeface="Times New Roman"/>
              <a:cs typeface="Times New Roman"/>
              <a:sym typeface="Times New Roman"/>
            </a:endParaRPr>
          </a:p>
          <a:p>
            <a:pPr indent="-317500" lvl="0" marL="914400" rtl="0" algn="l">
              <a:spcBef>
                <a:spcPts val="0"/>
              </a:spcBef>
              <a:spcAft>
                <a:spcPts val="0"/>
              </a:spcAft>
              <a:buClr>
                <a:srgbClr val="000000"/>
              </a:buClr>
              <a:buSzPts val="1400"/>
              <a:buFont typeface="Times New Roman"/>
              <a:buChar char="-"/>
            </a:pPr>
            <a:r>
              <a:rPr lang="en-GB" sz="1400">
                <a:solidFill>
                  <a:srgbClr val="000000"/>
                </a:solidFill>
                <a:latin typeface="Times New Roman"/>
                <a:ea typeface="Times New Roman"/>
                <a:cs typeface="Times New Roman"/>
                <a:sym typeface="Times New Roman"/>
              </a:rPr>
              <a:t>Understanding ROI per resource, which is subjected to service’s </a:t>
            </a:r>
            <a:r>
              <a:rPr lang="en-GB" sz="1400">
                <a:solidFill>
                  <a:srgbClr val="000000"/>
                </a:solidFill>
                <a:latin typeface="Times New Roman"/>
                <a:ea typeface="Times New Roman"/>
                <a:cs typeface="Times New Roman"/>
                <a:sym typeface="Times New Roman"/>
              </a:rPr>
              <a:t>durability.</a:t>
            </a:r>
            <a:endParaRPr sz="1400">
              <a:solidFill>
                <a:srgbClr val="000000"/>
              </a:solidFill>
              <a:latin typeface="Times New Roman"/>
              <a:ea typeface="Times New Roman"/>
              <a:cs typeface="Times New Roman"/>
              <a:sym typeface="Times New Roman"/>
            </a:endParaRPr>
          </a:p>
          <a:p>
            <a:pPr indent="0" lvl="0" marL="457200" rtl="0" algn="l">
              <a:spcBef>
                <a:spcPts val="1200"/>
              </a:spcBef>
              <a:spcAft>
                <a:spcPts val="1200"/>
              </a:spcAft>
              <a:buNone/>
            </a:pPr>
            <a:r>
              <a:t/>
            </a:r>
            <a:endParaRPr sz="1400">
              <a:solidFill>
                <a:srgbClr val="000000"/>
              </a:solidFill>
              <a:latin typeface="Times New Roman"/>
              <a:ea typeface="Times New Roman"/>
              <a:cs typeface="Times New Roman"/>
              <a:sym typeface="Times New Roman"/>
            </a:endParaRPr>
          </a:p>
        </p:txBody>
      </p:sp>
      <p:sp>
        <p:nvSpPr>
          <p:cNvPr id="153" name="Google Shape;153;p28"/>
          <p:cNvSpPr txBox="1"/>
          <p:nvPr/>
        </p:nvSpPr>
        <p:spPr>
          <a:xfrm>
            <a:off x="460725" y="2484675"/>
            <a:ext cx="8079600" cy="1693200"/>
          </a:xfrm>
          <a:prstGeom prst="rect">
            <a:avLst/>
          </a:prstGeom>
          <a:noFill/>
          <a:ln>
            <a:noFill/>
          </a:ln>
        </p:spPr>
        <p:txBody>
          <a:bodyPr anchorCtr="0" anchor="t" bIns="91425" lIns="91425" spcFirstLastPara="1" rIns="91425" wrap="square" tIns="91425">
            <a:spAutoFit/>
          </a:bodyPr>
          <a:lstStyle/>
          <a:p>
            <a:pPr indent="0" lvl="0" marL="457200" rtl="0" algn="just">
              <a:spcBef>
                <a:spcPts val="0"/>
              </a:spcBef>
              <a:spcAft>
                <a:spcPts val="0"/>
              </a:spcAft>
              <a:buNone/>
            </a:pPr>
            <a:r>
              <a:rPr b="1" lang="en-GB" u="sng">
                <a:latin typeface="Times New Roman"/>
                <a:ea typeface="Times New Roman"/>
                <a:cs typeface="Times New Roman"/>
                <a:sym typeface="Times New Roman"/>
              </a:rPr>
              <a:t>Payment in the Black Market</a:t>
            </a:r>
            <a:endParaRPr b="1" u="sng">
              <a:latin typeface="Times New Roman"/>
              <a:ea typeface="Times New Roman"/>
              <a:cs typeface="Times New Roman"/>
              <a:sym typeface="Times New Roman"/>
            </a:endParaRPr>
          </a:p>
          <a:p>
            <a:pPr indent="0" lvl="0" marL="457200" rtl="0" algn="just">
              <a:spcBef>
                <a:spcPts val="0"/>
              </a:spcBef>
              <a:spcAft>
                <a:spcPts val="0"/>
              </a:spcAft>
              <a:buNone/>
            </a:pPr>
            <a:r>
              <a:t/>
            </a:r>
            <a:endParaRPr b="1" u="sng">
              <a:latin typeface="Times New Roman"/>
              <a:ea typeface="Times New Roman"/>
              <a:cs typeface="Times New Roman"/>
              <a:sym typeface="Times New Roman"/>
            </a:endParaRPr>
          </a:p>
          <a:p>
            <a:pPr indent="-317500" lvl="0" marL="914400" rtl="0" algn="just">
              <a:spcBef>
                <a:spcPts val="0"/>
              </a:spcBef>
              <a:spcAft>
                <a:spcPts val="0"/>
              </a:spcAft>
              <a:buSzPts val="1400"/>
              <a:buFont typeface="Times New Roman"/>
              <a:buAutoNum type="arabicPeriod"/>
            </a:pPr>
            <a:r>
              <a:rPr lang="en-GB">
                <a:latin typeface="Times New Roman"/>
                <a:ea typeface="Times New Roman"/>
                <a:cs typeface="Times New Roman"/>
                <a:sym typeface="Times New Roman"/>
              </a:rPr>
              <a:t>Credit Card Processing</a:t>
            </a:r>
            <a:endParaRPr>
              <a:latin typeface="Times New Roman"/>
              <a:ea typeface="Times New Roman"/>
              <a:cs typeface="Times New Roman"/>
              <a:sym typeface="Times New Roman"/>
            </a:endParaRPr>
          </a:p>
          <a:p>
            <a:pPr indent="-317500" lvl="0" marL="914400" rtl="0" algn="just">
              <a:spcBef>
                <a:spcPts val="0"/>
              </a:spcBef>
              <a:spcAft>
                <a:spcPts val="0"/>
              </a:spcAft>
              <a:buSzPts val="1400"/>
              <a:buFont typeface="Times New Roman"/>
              <a:buChar char="-"/>
            </a:pPr>
            <a:r>
              <a:rPr lang="en-GB">
                <a:latin typeface="Times New Roman"/>
                <a:ea typeface="Times New Roman"/>
                <a:cs typeface="Times New Roman"/>
                <a:sym typeface="Times New Roman"/>
              </a:rPr>
              <a:t>Mastercard is responsible for 95% of the transactions ?!!!</a:t>
            </a:r>
            <a:endParaRPr>
              <a:latin typeface="Times New Roman"/>
              <a:ea typeface="Times New Roman"/>
              <a:cs typeface="Times New Roman"/>
              <a:sym typeface="Times New Roman"/>
            </a:endParaRPr>
          </a:p>
          <a:p>
            <a:pPr indent="-317500" lvl="0" marL="914400" rtl="0" algn="just">
              <a:spcBef>
                <a:spcPts val="0"/>
              </a:spcBef>
              <a:spcAft>
                <a:spcPts val="0"/>
              </a:spcAft>
              <a:buSzPts val="1400"/>
              <a:buFont typeface="Times New Roman"/>
              <a:buChar char="-"/>
            </a:pPr>
            <a:r>
              <a:rPr lang="en-GB">
                <a:latin typeface="Times New Roman"/>
                <a:ea typeface="Times New Roman"/>
                <a:cs typeface="Times New Roman"/>
                <a:sym typeface="Times New Roman"/>
              </a:rPr>
              <a:t>Victim, issuing bank, merchant (affiliated program), acquiring bank</a:t>
            </a:r>
            <a:endParaRPr>
              <a:latin typeface="Times New Roman"/>
              <a:ea typeface="Times New Roman"/>
              <a:cs typeface="Times New Roman"/>
              <a:sym typeface="Times New Roman"/>
            </a:endParaRPr>
          </a:p>
          <a:p>
            <a:pPr indent="-317500" lvl="0" marL="914400" rtl="0" algn="just">
              <a:spcBef>
                <a:spcPts val="0"/>
              </a:spcBef>
              <a:spcAft>
                <a:spcPts val="0"/>
              </a:spcAft>
              <a:buSzPts val="1400"/>
              <a:buFont typeface="Times New Roman"/>
              <a:buChar char="-"/>
            </a:pPr>
            <a:r>
              <a:rPr lang="en-GB">
                <a:latin typeface="Times New Roman"/>
                <a:ea typeface="Times New Roman"/>
                <a:cs typeface="Times New Roman"/>
                <a:sym typeface="Times New Roman"/>
              </a:rPr>
              <a:t>Bank charges high transaction fee</a:t>
            </a:r>
            <a:endParaRPr>
              <a:latin typeface="Times New Roman"/>
              <a:ea typeface="Times New Roman"/>
              <a:cs typeface="Times New Roman"/>
              <a:sym typeface="Times New Roman"/>
            </a:endParaRPr>
          </a:p>
          <a:p>
            <a:pPr indent="-317500" lvl="0" marL="914400" rtl="0" algn="just">
              <a:spcBef>
                <a:spcPts val="0"/>
              </a:spcBef>
              <a:spcAft>
                <a:spcPts val="0"/>
              </a:spcAft>
              <a:buSzPts val="1400"/>
              <a:buFont typeface="Times New Roman"/>
              <a:buAutoNum type="arabicPeriod"/>
            </a:pPr>
            <a:r>
              <a:rPr lang="en-GB">
                <a:latin typeface="Times New Roman"/>
                <a:ea typeface="Times New Roman"/>
                <a:cs typeface="Times New Roman"/>
                <a:sym typeface="Times New Roman"/>
              </a:rPr>
              <a:t>Money exchange &amp; Pre-paid vouchers</a:t>
            </a:r>
            <a:endParaRPr>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2600" u="sng"/>
              <a:t>Curbing the Black Market</a:t>
            </a:r>
            <a:endParaRPr b="1" sz="2600" u="sng"/>
          </a:p>
        </p:txBody>
      </p:sp>
      <p:sp>
        <p:nvSpPr>
          <p:cNvPr id="159" name="Google Shape;159;p29"/>
          <p:cNvSpPr txBox="1"/>
          <p:nvPr>
            <p:ph idx="1" type="body"/>
          </p:nvPr>
        </p:nvSpPr>
        <p:spPr>
          <a:xfrm>
            <a:off x="311700" y="1376575"/>
            <a:ext cx="8520600" cy="3416400"/>
          </a:xfrm>
          <a:prstGeom prst="rect">
            <a:avLst/>
          </a:prstGeom>
        </p:spPr>
        <p:txBody>
          <a:bodyPr anchorCtr="0" anchor="t" bIns="91425" lIns="91425" spcFirstLastPara="1" rIns="91425" wrap="square" tIns="91425">
            <a:normAutofit/>
          </a:bodyPr>
          <a:lstStyle/>
          <a:p>
            <a:pPr indent="-317500" lvl="0" marL="914400" rtl="0" algn="just">
              <a:spcBef>
                <a:spcPts val="0"/>
              </a:spcBef>
              <a:spcAft>
                <a:spcPts val="0"/>
              </a:spcAft>
              <a:buClr>
                <a:schemeClr val="dk1"/>
              </a:buClr>
              <a:buSzPts val="1400"/>
              <a:buFont typeface="Times New Roman"/>
              <a:buChar char="-"/>
            </a:pPr>
            <a:r>
              <a:rPr lang="en-GB" sz="1400">
                <a:solidFill>
                  <a:schemeClr val="dk1"/>
                </a:solidFill>
                <a:latin typeface="Times New Roman"/>
                <a:ea typeface="Times New Roman"/>
                <a:cs typeface="Times New Roman"/>
                <a:sym typeface="Times New Roman"/>
              </a:rPr>
              <a:t>Situational Criminology.</a:t>
            </a:r>
            <a:endParaRPr sz="1400">
              <a:solidFill>
                <a:schemeClr val="dk1"/>
              </a:solidFill>
              <a:latin typeface="Times New Roman"/>
              <a:ea typeface="Times New Roman"/>
              <a:cs typeface="Times New Roman"/>
              <a:sym typeface="Times New Roman"/>
            </a:endParaRPr>
          </a:p>
          <a:p>
            <a:pPr indent="-317500" lvl="0" marL="914400" rtl="0" algn="just">
              <a:spcBef>
                <a:spcPts val="0"/>
              </a:spcBef>
              <a:spcAft>
                <a:spcPts val="0"/>
              </a:spcAft>
              <a:buClr>
                <a:schemeClr val="dk1"/>
              </a:buClr>
              <a:buSzPts val="1400"/>
              <a:buFont typeface="Times New Roman"/>
              <a:buChar char="-"/>
            </a:pPr>
            <a:r>
              <a:rPr lang="en-GB" sz="1400">
                <a:solidFill>
                  <a:schemeClr val="dk1"/>
                </a:solidFill>
                <a:latin typeface="Times New Roman"/>
                <a:ea typeface="Times New Roman"/>
                <a:cs typeface="Times New Roman"/>
                <a:sym typeface="Times New Roman"/>
              </a:rPr>
              <a:t>Displacement</a:t>
            </a:r>
            <a:r>
              <a:rPr lang="en-GB" sz="1400">
                <a:solidFill>
                  <a:schemeClr val="dk1"/>
                </a:solidFill>
                <a:latin typeface="Times New Roman"/>
                <a:ea typeface="Times New Roman"/>
                <a:cs typeface="Times New Roman"/>
                <a:sym typeface="Times New Roman"/>
              </a:rPr>
              <a:t> : Offenders eventually adapt to crime prevention strategies &amp; set their attacks vectors around it.</a:t>
            </a:r>
            <a:endParaRPr sz="1400">
              <a:solidFill>
                <a:schemeClr val="dk1"/>
              </a:solidFill>
              <a:latin typeface="Times New Roman"/>
              <a:ea typeface="Times New Roman"/>
              <a:cs typeface="Times New Roman"/>
              <a:sym typeface="Times New Roman"/>
            </a:endParaRPr>
          </a:p>
          <a:p>
            <a:pPr indent="-317500" lvl="0" marL="914400" rtl="0" algn="just">
              <a:spcBef>
                <a:spcPts val="0"/>
              </a:spcBef>
              <a:spcAft>
                <a:spcPts val="0"/>
              </a:spcAft>
              <a:buClr>
                <a:schemeClr val="dk1"/>
              </a:buClr>
              <a:buSzPts val="1400"/>
              <a:buFont typeface="Times New Roman"/>
              <a:buChar char="-"/>
            </a:pPr>
            <a:r>
              <a:rPr lang="en-GB" sz="1400">
                <a:solidFill>
                  <a:schemeClr val="dk1"/>
                </a:solidFill>
                <a:latin typeface="Times New Roman"/>
                <a:ea typeface="Times New Roman"/>
                <a:cs typeface="Times New Roman"/>
                <a:sym typeface="Times New Roman"/>
              </a:rPr>
              <a:t>For instance, drug markets, prostitution, stolen goods, etc.</a:t>
            </a:r>
            <a:endParaRPr sz="1400">
              <a:solidFill>
                <a:schemeClr val="dk1"/>
              </a:solidFill>
              <a:latin typeface="Times New Roman"/>
              <a:ea typeface="Times New Roman"/>
              <a:cs typeface="Times New Roman"/>
              <a:sym typeface="Times New Roman"/>
            </a:endParaRPr>
          </a:p>
          <a:p>
            <a:pPr indent="0" lvl="0" marL="457200" rtl="0" algn="just">
              <a:spcBef>
                <a:spcPts val="1200"/>
              </a:spcBef>
              <a:spcAft>
                <a:spcPts val="0"/>
              </a:spcAft>
              <a:buNone/>
            </a:pPr>
            <a:r>
              <a:t/>
            </a:r>
            <a:endParaRPr sz="1400">
              <a:solidFill>
                <a:schemeClr val="dk1"/>
              </a:solidFill>
              <a:latin typeface="Times New Roman"/>
              <a:ea typeface="Times New Roman"/>
              <a:cs typeface="Times New Roman"/>
              <a:sym typeface="Times New Roman"/>
            </a:endParaRPr>
          </a:p>
          <a:p>
            <a:pPr indent="-317500" lvl="0" marL="914400" rtl="0" algn="just">
              <a:spcBef>
                <a:spcPts val="1200"/>
              </a:spcBef>
              <a:spcAft>
                <a:spcPts val="0"/>
              </a:spcAft>
              <a:buClr>
                <a:schemeClr val="dk1"/>
              </a:buClr>
              <a:buSzPts val="1400"/>
              <a:buFont typeface="Times New Roman"/>
              <a:buAutoNum type="alphaLcParenR"/>
            </a:pPr>
            <a:r>
              <a:rPr b="1" lang="en-GB" sz="1400" u="sng">
                <a:solidFill>
                  <a:schemeClr val="dk1"/>
                </a:solidFill>
                <a:latin typeface="Times New Roman"/>
                <a:ea typeface="Times New Roman"/>
                <a:cs typeface="Times New Roman"/>
                <a:sym typeface="Times New Roman"/>
              </a:rPr>
              <a:t>Protecting Users &amp; Systems</a:t>
            </a:r>
            <a:endParaRPr b="1" sz="1400" u="sng">
              <a:solidFill>
                <a:schemeClr val="dk1"/>
              </a:solidFill>
              <a:latin typeface="Times New Roman"/>
              <a:ea typeface="Times New Roman"/>
              <a:cs typeface="Times New Roman"/>
              <a:sym typeface="Times New Roman"/>
            </a:endParaRPr>
          </a:p>
          <a:p>
            <a:pPr indent="-317500" lvl="0" marL="914400" rtl="0" algn="just">
              <a:spcBef>
                <a:spcPts val="0"/>
              </a:spcBef>
              <a:spcAft>
                <a:spcPts val="0"/>
              </a:spcAft>
              <a:buClr>
                <a:schemeClr val="dk1"/>
              </a:buClr>
              <a:buSzPts val="1400"/>
              <a:buFont typeface="Times New Roman"/>
              <a:buAutoNum type="alphaLcParenR"/>
            </a:pPr>
            <a:r>
              <a:rPr b="1" lang="en-GB" sz="1400" u="sng">
                <a:solidFill>
                  <a:schemeClr val="dk1"/>
                </a:solidFill>
                <a:latin typeface="Times New Roman"/>
                <a:ea typeface="Times New Roman"/>
                <a:cs typeface="Times New Roman"/>
                <a:sym typeface="Times New Roman"/>
              </a:rPr>
              <a:t>Exhausting Resources &amp; Stockpiles</a:t>
            </a:r>
            <a:endParaRPr b="1" sz="1400" u="sng">
              <a:solidFill>
                <a:schemeClr val="dk1"/>
              </a:solidFill>
              <a:latin typeface="Times New Roman"/>
              <a:ea typeface="Times New Roman"/>
              <a:cs typeface="Times New Roman"/>
              <a:sym typeface="Times New Roman"/>
            </a:endParaRPr>
          </a:p>
          <a:p>
            <a:pPr indent="-317500" lvl="0" marL="914400" rtl="0" algn="just">
              <a:spcBef>
                <a:spcPts val="0"/>
              </a:spcBef>
              <a:spcAft>
                <a:spcPts val="0"/>
              </a:spcAft>
              <a:buClr>
                <a:schemeClr val="dk1"/>
              </a:buClr>
              <a:buSzPts val="1400"/>
              <a:buAutoNum type="alphaLcParenR"/>
            </a:pPr>
            <a:r>
              <a:rPr b="1" lang="en-GB" sz="1400" u="sng">
                <a:solidFill>
                  <a:schemeClr val="dk1"/>
                </a:solidFill>
                <a:latin typeface="Times New Roman"/>
                <a:ea typeface="Times New Roman"/>
                <a:cs typeface="Times New Roman"/>
                <a:sym typeface="Times New Roman"/>
              </a:rPr>
              <a:t>Disrupting Payment :</a:t>
            </a:r>
            <a:r>
              <a:rPr lang="en-GB" sz="1400">
                <a:solidFill>
                  <a:schemeClr val="dk1"/>
                </a:solidFill>
                <a:latin typeface="Times New Roman"/>
                <a:ea typeface="Times New Roman"/>
                <a:cs typeface="Times New Roman"/>
                <a:sym typeface="Times New Roman"/>
              </a:rPr>
              <a:t> no pay - no service </a:t>
            </a:r>
            <a:endParaRPr sz="1400">
              <a:solidFill>
                <a:schemeClr val="dk1"/>
              </a:solidFill>
              <a:latin typeface="Times New Roman"/>
              <a:ea typeface="Times New Roman"/>
              <a:cs typeface="Times New Roman"/>
              <a:sym typeface="Times New Roman"/>
            </a:endParaRPr>
          </a:p>
          <a:p>
            <a:pPr indent="-317500" lvl="0" marL="914400" rtl="0" algn="just">
              <a:spcBef>
                <a:spcPts val="0"/>
              </a:spcBef>
              <a:spcAft>
                <a:spcPts val="0"/>
              </a:spcAft>
              <a:buClr>
                <a:schemeClr val="dk1"/>
              </a:buClr>
              <a:buSzPts val="1400"/>
              <a:buFont typeface="Times New Roman"/>
              <a:buAutoNum type="alphaLcParenR"/>
            </a:pPr>
            <a:r>
              <a:rPr b="1" lang="en-GB" sz="1400" u="sng">
                <a:solidFill>
                  <a:schemeClr val="dk1"/>
                </a:solidFill>
                <a:latin typeface="Times New Roman"/>
                <a:ea typeface="Times New Roman"/>
                <a:cs typeface="Times New Roman"/>
                <a:sym typeface="Times New Roman"/>
              </a:rPr>
              <a:t>Targeting Actors</a:t>
            </a:r>
            <a:endParaRPr b="1" sz="1400" u="sng">
              <a:solidFill>
                <a:schemeClr val="dk1"/>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0"/>
          <p:cNvSpPr txBox="1"/>
          <p:nvPr>
            <p:ph type="title"/>
          </p:nvPr>
        </p:nvSpPr>
        <p:spPr>
          <a:xfrm>
            <a:off x="311700" y="5098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u="sng"/>
              <a:t>Conclusions:</a:t>
            </a:r>
            <a:endParaRPr b="1" u="sng"/>
          </a:p>
        </p:txBody>
      </p:sp>
      <p:sp>
        <p:nvSpPr>
          <p:cNvPr id="165" name="Google Shape;165;p30"/>
          <p:cNvSpPr txBox="1"/>
          <p:nvPr>
            <p:ph idx="1" type="body"/>
          </p:nvPr>
        </p:nvSpPr>
        <p:spPr>
          <a:xfrm>
            <a:off x="311700" y="1217275"/>
            <a:ext cx="8520600" cy="2054700"/>
          </a:xfrm>
          <a:prstGeom prst="rect">
            <a:avLst/>
          </a:prstGeom>
        </p:spPr>
        <p:txBody>
          <a:bodyPr anchorCtr="0" anchor="ctr" bIns="91425" lIns="91425" spcFirstLastPara="1" rIns="91425" wrap="square" tIns="91425">
            <a:normAutofit/>
          </a:bodyPr>
          <a:lstStyle/>
          <a:p>
            <a:pPr indent="-317500" lvl="0" marL="457200" rtl="0" algn="just">
              <a:lnSpc>
                <a:spcPct val="150000"/>
              </a:lnSpc>
              <a:spcBef>
                <a:spcPts val="0"/>
              </a:spcBef>
              <a:spcAft>
                <a:spcPts val="0"/>
              </a:spcAft>
              <a:buClr>
                <a:schemeClr val="dk1"/>
              </a:buClr>
              <a:buSzPts val="1400"/>
              <a:buFont typeface="Times New Roman"/>
              <a:buChar char="●"/>
            </a:pPr>
            <a:r>
              <a:rPr lang="en-GB" sz="1400">
                <a:solidFill>
                  <a:schemeClr val="dk1"/>
                </a:solidFill>
                <a:latin typeface="Times New Roman"/>
                <a:ea typeface="Times New Roman"/>
                <a:cs typeface="Times New Roman"/>
                <a:sym typeface="Times New Roman"/>
              </a:rPr>
              <a:t>There is no outright solution to stop cyber criminal activity. However, effective interventions like arresting the criminal can help us combat the issue.</a:t>
            </a:r>
            <a:endParaRPr sz="1400">
              <a:solidFill>
                <a:schemeClr val="dk1"/>
              </a:solidFill>
              <a:latin typeface="Times New Roman"/>
              <a:ea typeface="Times New Roman"/>
              <a:cs typeface="Times New Roman"/>
              <a:sym typeface="Times New Roman"/>
            </a:endParaRPr>
          </a:p>
          <a:p>
            <a:pPr indent="-317500" lvl="0" marL="457200" rtl="0" algn="just">
              <a:lnSpc>
                <a:spcPct val="150000"/>
              </a:lnSpc>
              <a:spcBef>
                <a:spcPts val="0"/>
              </a:spcBef>
              <a:spcAft>
                <a:spcPts val="0"/>
              </a:spcAft>
              <a:buClr>
                <a:schemeClr val="dk1"/>
              </a:buClr>
              <a:buSzPts val="1400"/>
              <a:buFont typeface="Times New Roman"/>
              <a:buChar char="●"/>
            </a:pPr>
            <a:r>
              <a:rPr b="1" lang="en-GB" sz="1400">
                <a:solidFill>
                  <a:schemeClr val="dk1"/>
                </a:solidFill>
                <a:latin typeface="Times New Roman"/>
                <a:ea typeface="Times New Roman"/>
                <a:cs typeface="Times New Roman"/>
                <a:sym typeface="Times New Roman"/>
              </a:rPr>
              <a:t>Beware of humans!</a:t>
            </a:r>
            <a:endParaRPr b="1" sz="1400">
              <a:solidFill>
                <a:schemeClr val="dk1"/>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1"/>
          <p:cNvSpPr txBox="1"/>
          <p:nvPr>
            <p:ph idx="1" type="body"/>
          </p:nvPr>
        </p:nvSpPr>
        <p:spPr>
          <a:xfrm>
            <a:off x="423750" y="2278650"/>
            <a:ext cx="8520600" cy="14418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b="1" lang="en-GB" sz="1600"/>
              <a:t>Thank you for listening</a:t>
            </a:r>
            <a:r>
              <a:rPr b="1" lang="en-GB" sz="1600" u="sng"/>
              <a:t>.</a:t>
            </a:r>
            <a:endParaRPr b="1" sz="1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ctrTitle"/>
          </p:nvPr>
        </p:nvSpPr>
        <p:spPr>
          <a:xfrm>
            <a:off x="311700" y="310250"/>
            <a:ext cx="8566200" cy="79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GB" sz="2800" u="sng"/>
              <a:t>Motivation </a:t>
            </a:r>
            <a:endParaRPr b="1" sz="2800"/>
          </a:p>
        </p:txBody>
      </p:sp>
      <p:sp>
        <p:nvSpPr>
          <p:cNvPr id="61" name="Google Shape;61;p14"/>
          <p:cNvSpPr txBox="1"/>
          <p:nvPr>
            <p:ph idx="1" type="subTitle"/>
          </p:nvPr>
        </p:nvSpPr>
        <p:spPr>
          <a:xfrm>
            <a:off x="353075" y="1220950"/>
            <a:ext cx="4504800" cy="29109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Clr>
                <a:schemeClr val="dk1"/>
              </a:buClr>
              <a:buSzPts val="1400"/>
              <a:buFont typeface="Times New Roman"/>
              <a:buChar char="-"/>
            </a:pPr>
            <a:r>
              <a:rPr lang="en-GB" sz="1400">
                <a:solidFill>
                  <a:schemeClr val="dk1"/>
                </a:solidFill>
                <a:latin typeface="Times New Roman"/>
                <a:ea typeface="Times New Roman"/>
                <a:cs typeface="Times New Roman"/>
                <a:sym typeface="Times New Roman"/>
              </a:rPr>
              <a:t>Solving technical vulnerabilities isn’t the only way to stop attacks</a:t>
            </a:r>
            <a:endParaRPr sz="14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317500" lvl="0" marL="457200" rtl="0" algn="l">
              <a:spcBef>
                <a:spcPts val="0"/>
              </a:spcBef>
              <a:spcAft>
                <a:spcPts val="0"/>
              </a:spcAft>
              <a:buClr>
                <a:schemeClr val="dk1"/>
              </a:buClr>
              <a:buSzPts val="1400"/>
              <a:buFont typeface="Times New Roman"/>
              <a:buChar char="-"/>
            </a:pPr>
            <a:r>
              <a:rPr lang="en-GB" sz="1400">
                <a:solidFill>
                  <a:schemeClr val="dk1"/>
                </a:solidFill>
                <a:latin typeface="Times New Roman"/>
                <a:ea typeface="Times New Roman"/>
                <a:cs typeface="Times New Roman"/>
                <a:sym typeface="Times New Roman"/>
              </a:rPr>
              <a:t>We need to consider other aspects of the security</a:t>
            </a:r>
            <a:endParaRPr sz="14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317500" lvl="0" marL="457200" rtl="0" algn="l">
              <a:spcBef>
                <a:spcPts val="0"/>
              </a:spcBef>
              <a:spcAft>
                <a:spcPts val="0"/>
              </a:spcAft>
              <a:buClr>
                <a:schemeClr val="dk1"/>
              </a:buClr>
              <a:buSzPts val="1400"/>
              <a:buFont typeface="Times New Roman"/>
              <a:buChar char="-"/>
            </a:pPr>
            <a:r>
              <a:rPr lang="en-GB" sz="1400">
                <a:solidFill>
                  <a:schemeClr val="dk1"/>
                </a:solidFill>
                <a:latin typeface="Times New Roman"/>
                <a:ea typeface="Times New Roman"/>
                <a:cs typeface="Times New Roman"/>
                <a:sym typeface="Times New Roman"/>
              </a:rPr>
              <a:t>“By People, For People - To Exploit People”</a:t>
            </a:r>
            <a:endParaRPr sz="14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317500" lvl="0" marL="457200" rtl="0" algn="l">
              <a:spcBef>
                <a:spcPts val="0"/>
              </a:spcBef>
              <a:spcAft>
                <a:spcPts val="0"/>
              </a:spcAft>
              <a:buClr>
                <a:schemeClr val="dk1"/>
              </a:buClr>
              <a:buSzPts val="1400"/>
              <a:buFont typeface="Times New Roman"/>
              <a:buChar char="-"/>
            </a:pPr>
            <a:r>
              <a:rPr lang="en-GB" sz="1400">
                <a:solidFill>
                  <a:schemeClr val="dk1"/>
                </a:solidFill>
                <a:latin typeface="Times New Roman"/>
                <a:ea typeface="Times New Roman"/>
                <a:cs typeface="Times New Roman"/>
                <a:sym typeface="Times New Roman"/>
              </a:rPr>
              <a:t>Socio-economic view of cybersecurity</a:t>
            </a:r>
            <a:endParaRPr sz="1400">
              <a:solidFill>
                <a:schemeClr val="dk1"/>
              </a:solidFill>
              <a:latin typeface="Times New Roman"/>
              <a:ea typeface="Times New Roman"/>
              <a:cs typeface="Times New Roman"/>
              <a:sym typeface="Times New Roman"/>
            </a:endParaRPr>
          </a:p>
        </p:txBody>
      </p:sp>
      <p:pic>
        <p:nvPicPr>
          <p:cNvPr id="62" name="Google Shape;62;p14"/>
          <p:cNvPicPr preferRelativeResize="0"/>
          <p:nvPr/>
        </p:nvPicPr>
        <p:blipFill>
          <a:blip r:embed="rId3">
            <a:alphaModFix/>
          </a:blip>
          <a:stretch>
            <a:fillRect/>
          </a:stretch>
        </p:blipFill>
        <p:spPr>
          <a:xfrm>
            <a:off x="5076000" y="1220950"/>
            <a:ext cx="3528249" cy="33594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ctrTitle"/>
          </p:nvPr>
        </p:nvSpPr>
        <p:spPr>
          <a:xfrm>
            <a:off x="255675" y="280150"/>
            <a:ext cx="8520600" cy="5001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b="1" lang="en-GB" sz="2800" u="sng"/>
              <a:t>Socio-economic view of cybersecurity </a:t>
            </a:r>
            <a:endParaRPr b="1" sz="2800"/>
          </a:p>
        </p:txBody>
      </p:sp>
      <p:sp>
        <p:nvSpPr>
          <p:cNvPr id="68" name="Google Shape;68;p15"/>
          <p:cNvSpPr txBox="1"/>
          <p:nvPr>
            <p:ph idx="1" type="subTitle"/>
          </p:nvPr>
        </p:nvSpPr>
        <p:spPr>
          <a:xfrm>
            <a:off x="392200" y="1008525"/>
            <a:ext cx="8449200" cy="3664200"/>
          </a:xfrm>
          <a:prstGeom prst="rect">
            <a:avLst/>
          </a:prstGeom>
          <a:noFill/>
        </p:spPr>
        <p:txBody>
          <a:bodyPr anchorCtr="0" anchor="t" bIns="91425" lIns="91425" spcFirstLastPara="1" rIns="91425" wrap="square" tIns="91425">
            <a:normAutofit/>
          </a:bodyPr>
          <a:lstStyle/>
          <a:p>
            <a:pPr indent="-317500" lvl="0" marL="457200" rtl="0" algn="l">
              <a:spcBef>
                <a:spcPts val="0"/>
              </a:spcBef>
              <a:spcAft>
                <a:spcPts val="0"/>
              </a:spcAft>
              <a:buClr>
                <a:schemeClr val="dk1"/>
              </a:buClr>
              <a:buSzPts val="1400"/>
              <a:buFont typeface="Times New Roman"/>
              <a:buChar char="-"/>
            </a:pPr>
            <a:r>
              <a:rPr lang="en-GB" sz="1400">
                <a:solidFill>
                  <a:schemeClr val="dk1"/>
                </a:solidFill>
                <a:latin typeface="Times New Roman"/>
                <a:ea typeface="Times New Roman"/>
                <a:cs typeface="Times New Roman"/>
                <a:sym typeface="Times New Roman"/>
              </a:rPr>
              <a:t>Actors (Attackers, Victims, Defenders)</a:t>
            </a:r>
            <a:endParaRPr sz="14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317500" lvl="0" marL="457200" rtl="0" algn="l">
              <a:spcBef>
                <a:spcPts val="0"/>
              </a:spcBef>
              <a:spcAft>
                <a:spcPts val="0"/>
              </a:spcAft>
              <a:buClr>
                <a:schemeClr val="dk1"/>
              </a:buClr>
              <a:buSzPts val="1400"/>
              <a:buFont typeface="Times New Roman"/>
              <a:buChar char="-"/>
            </a:pPr>
            <a:r>
              <a:rPr lang="en-GB" sz="1400">
                <a:solidFill>
                  <a:schemeClr val="dk1"/>
                </a:solidFill>
                <a:latin typeface="Times New Roman"/>
                <a:ea typeface="Times New Roman"/>
                <a:cs typeface="Times New Roman"/>
                <a:sym typeface="Times New Roman"/>
              </a:rPr>
              <a:t>Profit /cost</a:t>
            </a:r>
            <a:endParaRPr sz="1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317500" lvl="0" marL="457200" rtl="0" algn="l">
              <a:spcBef>
                <a:spcPts val="0"/>
              </a:spcBef>
              <a:spcAft>
                <a:spcPts val="0"/>
              </a:spcAft>
              <a:buClr>
                <a:schemeClr val="dk1"/>
              </a:buClr>
              <a:buSzPts val="1400"/>
              <a:buFont typeface="Times New Roman"/>
              <a:buChar char="-"/>
            </a:pPr>
            <a:r>
              <a:rPr lang="en-GB" sz="1400">
                <a:solidFill>
                  <a:schemeClr val="dk1"/>
                </a:solidFill>
                <a:latin typeface="Times New Roman"/>
                <a:ea typeface="Times New Roman"/>
                <a:cs typeface="Times New Roman"/>
                <a:sym typeface="Times New Roman"/>
              </a:rPr>
              <a:t>Relationships</a:t>
            </a:r>
            <a:endParaRPr sz="14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317500" lvl="0" marL="457200" rtl="0" algn="l">
              <a:spcBef>
                <a:spcPts val="0"/>
              </a:spcBef>
              <a:spcAft>
                <a:spcPts val="0"/>
              </a:spcAft>
              <a:buClr>
                <a:schemeClr val="dk1"/>
              </a:buClr>
              <a:buSzPts val="1400"/>
              <a:buFont typeface="Times New Roman"/>
              <a:buChar char="-"/>
            </a:pPr>
            <a:r>
              <a:rPr lang="en-GB" sz="1400">
                <a:solidFill>
                  <a:schemeClr val="dk1"/>
                </a:solidFill>
                <a:latin typeface="Times New Roman"/>
                <a:ea typeface="Times New Roman"/>
                <a:cs typeface="Times New Roman"/>
                <a:sym typeface="Times New Roman"/>
              </a:rPr>
              <a:t>Intentions/capabilities</a:t>
            </a:r>
            <a:endParaRPr sz="1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GB" sz="1400">
                <a:solidFill>
                  <a:schemeClr val="dk1"/>
                </a:solidFill>
                <a:latin typeface="Times New Roman"/>
                <a:ea typeface="Times New Roman"/>
                <a:cs typeface="Times New Roman"/>
                <a:sym typeface="Times New Roman"/>
              </a:rPr>
              <a:t> These are some external key factors that can help us assess a situation in a better way.</a:t>
            </a:r>
            <a:endParaRPr sz="1400">
              <a:solidFill>
                <a:schemeClr val="dk1"/>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ctrTitle"/>
          </p:nvPr>
        </p:nvSpPr>
        <p:spPr>
          <a:xfrm>
            <a:off x="210850" y="369800"/>
            <a:ext cx="8520600" cy="5673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b="1" lang="en-GB" sz="2800" u="sng"/>
              <a:t>U</a:t>
            </a:r>
            <a:r>
              <a:rPr b="1" lang="en-GB" sz="2800" u="sng"/>
              <a:t>nderground</a:t>
            </a:r>
            <a:r>
              <a:rPr b="1" lang="en-GB" sz="2800" u="sng"/>
              <a:t> Economy</a:t>
            </a:r>
            <a:endParaRPr b="1" sz="2800" u="sng"/>
          </a:p>
        </p:txBody>
      </p:sp>
      <p:sp>
        <p:nvSpPr>
          <p:cNvPr id="74" name="Google Shape;74;p16"/>
          <p:cNvSpPr txBox="1"/>
          <p:nvPr>
            <p:ph idx="1" type="subTitle"/>
          </p:nvPr>
        </p:nvSpPr>
        <p:spPr>
          <a:xfrm>
            <a:off x="311700" y="1053350"/>
            <a:ext cx="8520600" cy="17145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Font typeface="Times New Roman"/>
              <a:buChar char="-"/>
            </a:pPr>
            <a:r>
              <a:rPr lang="en-GB" sz="1400">
                <a:solidFill>
                  <a:srgbClr val="111111"/>
                </a:solidFill>
                <a:highlight>
                  <a:srgbClr val="FFFFFF"/>
                </a:highlight>
                <a:latin typeface="Times New Roman"/>
                <a:ea typeface="Times New Roman"/>
                <a:cs typeface="Times New Roman"/>
                <a:sym typeface="Times New Roman"/>
              </a:rPr>
              <a:t>The underground economy refers to economic transactions that are deemed illegal, either because the goods or services traded are unlawful in nature, or because transactions fail to comply with governmental reporting requirements. </a:t>
            </a:r>
            <a:endParaRPr sz="1400">
              <a:solidFill>
                <a:srgbClr val="111111"/>
              </a:solidFill>
              <a:highlight>
                <a:srgbClr val="FFFFFF"/>
              </a:highlight>
              <a:latin typeface="Times New Roman"/>
              <a:ea typeface="Times New Roman"/>
              <a:cs typeface="Times New Roman"/>
              <a:sym typeface="Times New Roman"/>
            </a:endParaRPr>
          </a:p>
          <a:p>
            <a:pPr indent="0" lvl="0" marL="457200" rtl="0" algn="l">
              <a:spcBef>
                <a:spcPts val="0"/>
              </a:spcBef>
              <a:spcAft>
                <a:spcPts val="0"/>
              </a:spcAft>
              <a:buNone/>
            </a:pPr>
            <a:r>
              <a:t/>
            </a:r>
            <a:endParaRPr sz="1400">
              <a:solidFill>
                <a:srgbClr val="111111"/>
              </a:solidFill>
              <a:highlight>
                <a:srgbClr val="FFFFFF"/>
              </a:highlight>
              <a:latin typeface="Times New Roman"/>
              <a:ea typeface="Times New Roman"/>
              <a:cs typeface="Times New Roman"/>
              <a:sym typeface="Times New Roman"/>
            </a:endParaRPr>
          </a:p>
          <a:p>
            <a:pPr indent="-317500" lvl="0" marL="457200" rtl="0" algn="l">
              <a:spcBef>
                <a:spcPts val="0"/>
              </a:spcBef>
              <a:spcAft>
                <a:spcPts val="0"/>
              </a:spcAft>
              <a:buClr>
                <a:srgbClr val="111111"/>
              </a:buClr>
              <a:buSzPts val="1400"/>
              <a:buFont typeface="Times New Roman"/>
              <a:buChar char="-"/>
            </a:pPr>
            <a:r>
              <a:rPr lang="en-GB" sz="1400">
                <a:solidFill>
                  <a:srgbClr val="111111"/>
                </a:solidFill>
                <a:highlight>
                  <a:srgbClr val="FFFFFF"/>
                </a:highlight>
                <a:latin typeface="Times New Roman"/>
                <a:ea typeface="Times New Roman"/>
                <a:cs typeface="Times New Roman"/>
                <a:sym typeface="Times New Roman"/>
              </a:rPr>
              <a:t>The underground economy is called the shadow economy, the</a:t>
            </a:r>
            <a:r>
              <a:rPr lang="en-GB" sz="1400">
                <a:solidFill>
                  <a:srgbClr val="111111"/>
                </a:solidFill>
                <a:latin typeface="Times New Roman"/>
                <a:ea typeface="Times New Roman"/>
                <a:cs typeface="Times New Roman"/>
                <a:sym typeface="Times New Roman"/>
              </a:rPr>
              <a:t> black market, </a:t>
            </a:r>
            <a:r>
              <a:rPr lang="en-GB" sz="1400">
                <a:solidFill>
                  <a:srgbClr val="111111"/>
                </a:solidFill>
                <a:highlight>
                  <a:srgbClr val="FFFFFF"/>
                </a:highlight>
                <a:latin typeface="Times New Roman"/>
                <a:ea typeface="Times New Roman"/>
                <a:cs typeface="Times New Roman"/>
                <a:sym typeface="Times New Roman"/>
              </a:rPr>
              <a:t>or the informal economy.</a:t>
            </a:r>
            <a:endParaRPr sz="1400">
              <a:latin typeface="Times New Roman"/>
              <a:ea typeface="Times New Roman"/>
              <a:cs typeface="Times New Roman"/>
              <a:sym typeface="Times New Roman"/>
            </a:endParaRPr>
          </a:p>
        </p:txBody>
      </p:sp>
      <p:sp>
        <p:nvSpPr>
          <p:cNvPr id="75" name="Google Shape;75;p16"/>
          <p:cNvSpPr txBox="1"/>
          <p:nvPr/>
        </p:nvSpPr>
        <p:spPr>
          <a:xfrm>
            <a:off x="642300" y="2571750"/>
            <a:ext cx="6726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u="sng"/>
              <a:t>Streamlined Abuse : For a fee ! $$$</a:t>
            </a:r>
            <a:endParaRPr b="1" u="sng"/>
          </a:p>
        </p:txBody>
      </p:sp>
      <p:pic>
        <p:nvPicPr>
          <p:cNvPr id="76" name="Google Shape;76;p16"/>
          <p:cNvPicPr preferRelativeResize="0"/>
          <p:nvPr/>
        </p:nvPicPr>
        <p:blipFill>
          <a:blip r:embed="rId3">
            <a:alphaModFix/>
          </a:blip>
          <a:stretch>
            <a:fillRect/>
          </a:stretch>
        </p:blipFill>
        <p:spPr>
          <a:xfrm>
            <a:off x="1172125" y="3417800"/>
            <a:ext cx="1866750" cy="1266250"/>
          </a:xfrm>
          <a:prstGeom prst="rect">
            <a:avLst/>
          </a:prstGeom>
          <a:noFill/>
          <a:ln>
            <a:noFill/>
          </a:ln>
        </p:spPr>
      </p:pic>
      <p:pic>
        <p:nvPicPr>
          <p:cNvPr id="77" name="Google Shape;77;p16"/>
          <p:cNvPicPr preferRelativeResize="0"/>
          <p:nvPr/>
        </p:nvPicPr>
        <p:blipFill rotWithShape="1">
          <a:blip r:embed="rId4">
            <a:alphaModFix/>
          </a:blip>
          <a:srcRect b="11047" l="0" r="0" t="0"/>
          <a:stretch/>
        </p:blipFill>
        <p:spPr>
          <a:xfrm>
            <a:off x="6017550" y="3233800"/>
            <a:ext cx="2257100" cy="1551100"/>
          </a:xfrm>
          <a:prstGeom prst="rect">
            <a:avLst/>
          </a:prstGeom>
          <a:noFill/>
          <a:ln>
            <a:noFill/>
          </a:ln>
        </p:spPr>
      </p:pic>
      <p:cxnSp>
        <p:nvCxnSpPr>
          <p:cNvPr id="78" name="Google Shape;78;p16"/>
          <p:cNvCxnSpPr>
            <a:stCxn id="76" idx="3"/>
            <a:endCxn id="77" idx="1"/>
          </p:cNvCxnSpPr>
          <p:nvPr/>
        </p:nvCxnSpPr>
        <p:spPr>
          <a:xfrm flipH="1" rot="10800000">
            <a:off x="3038875" y="4009225"/>
            <a:ext cx="2978700" cy="41700"/>
          </a:xfrm>
          <a:prstGeom prst="straightConnector1">
            <a:avLst/>
          </a:prstGeom>
          <a:noFill/>
          <a:ln cap="flat" cmpd="sng" w="9525">
            <a:solidFill>
              <a:schemeClr val="dk2"/>
            </a:solidFill>
            <a:prstDash val="solid"/>
            <a:round/>
            <a:headEnd len="med" w="med" type="none"/>
            <a:tailEnd len="med" w="med" type="none"/>
          </a:ln>
        </p:spPr>
      </p:cxnSp>
      <p:cxnSp>
        <p:nvCxnSpPr>
          <p:cNvPr id="79" name="Google Shape;79;p16"/>
          <p:cNvCxnSpPr>
            <a:stCxn id="76" idx="3"/>
            <a:endCxn id="77" idx="0"/>
          </p:cNvCxnSpPr>
          <p:nvPr/>
        </p:nvCxnSpPr>
        <p:spPr>
          <a:xfrm flipH="1" rot="10800000">
            <a:off x="3038875" y="3233725"/>
            <a:ext cx="4107300" cy="817200"/>
          </a:xfrm>
          <a:prstGeom prst="curvedConnector4">
            <a:avLst>
              <a:gd fmla="val 36261" name="adj1"/>
              <a:gd fmla="val 129130" name="adj2"/>
            </a:avLst>
          </a:prstGeom>
          <a:noFill/>
          <a:ln cap="flat" cmpd="sng" w="9525">
            <a:solidFill>
              <a:schemeClr val="dk2"/>
            </a:solidFill>
            <a:prstDash val="solid"/>
            <a:round/>
            <a:headEnd len="med" w="med" type="none"/>
            <a:tailEnd len="med" w="med" type="none"/>
          </a:ln>
        </p:spPr>
      </p:cxnSp>
      <p:cxnSp>
        <p:nvCxnSpPr>
          <p:cNvPr id="80" name="Google Shape;80;p16"/>
          <p:cNvCxnSpPr>
            <a:endCxn id="77" idx="3"/>
          </p:cNvCxnSpPr>
          <p:nvPr/>
        </p:nvCxnSpPr>
        <p:spPr>
          <a:xfrm flipH="1" rot="10800000">
            <a:off x="1120550" y="4009350"/>
            <a:ext cx="7154100" cy="69600"/>
          </a:xfrm>
          <a:prstGeom prst="curvedConnector5">
            <a:avLst>
              <a:gd fmla="val 34225" name="adj1"/>
              <a:gd fmla="val -1356430" name="adj2"/>
              <a:gd fmla="val 103329" name="adj3"/>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ctrTitle"/>
          </p:nvPr>
        </p:nvSpPr>
        <p:spPr>
          <a:xfrm>
            <a:off x="188450" y="190500"/>
            <a:ext cx="8520600" cy="567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b="1" sz="2800" u="sng"/>
          </a:p>
          <a:p>
            <a:pPr indent="0" lvl="0" marL="0" rtl="0" algn="l">
              <a:spcBef>
                <a:spcPts val="0"/>
              </a:spcBef>
              <a:spcAft>
                <a:spcPts val="0"/>
              </a:spcAft>
              <a:buClr>
                <a:schemeClr val="dk1"/>
              </a:buClr>
              <a:buSzPts val="1100"/>
              <a:buFont typeface="Arial"/>
              <a:buNone/>
            </a:pPr>
            <a:r>
              <a:rPr b="1" lang="en-GB" sz="2600" u="sng"/>
              <a:t>The underground organization</a:t>
            </a:r>
            <a:endParaRPr b="1" sz="2800" u="sng"/>
          </a:p>
        </p:txBody>
      </p:sp>
      <p:sp>
        <p:nvSpPr>
          <p:cNvPr id="86" name="Google Shape;86;p17"/>
          <p:cNvSpPr txBox="1"/>
          <p:nvPr>
            <p:ph idx="1" type="subTitle"/>
          </p:nvPr>
        </p:nvSpPr>
        <p:spPr>
          <a:xfrm>
            <a:off x="188450" y="895500"/>
            <a:ext cx="8709000" cy="3878100"/>
          </a:xfrm>
          <a:prstGeom prst="rect">
            <a:avLst/>
          </a:prstGeom>
        </p:spPr>
        <p:txBody>
          <a:bodyPr anchorCtr="0" anchor="t" bIns="91425" lIns="91425" spcFirstLastPara="1" rIns="91425" wrap="square" tIns="91425">
            <a:normAutofit/>
          </a:bodyPr>
          <a:lstStyle/>
          <a:p>
            <a:pPr indent="-317500" lvl="0" marL="457200" rtl="0" algn="just">
              <a:spcBef>
                <a:spcPts val="0"/>
              </a:spcBef>
              <a:spcAft>
                <a:spcPts val="0"/>
              </a:spcAft>
              <a:buClr>
                <a:srgbClr val="111111"/>
              </a:buClr>
              <a:buSzPts val="1400"/>
              <a:buFont typeface="Times New Roman"/>
              <a:buChar char="-"/>
            </a:pPr>
            <a:r>
              <a:rPr lang="en-GB" sz="1400">
                <a:solidFill>
                  <a:srgbClr val="111111"/>
                </a:solidFill>
                <a:latin typeface="Times New Roman"/>
                <a:ea typeface="Times New Roman"/>
                <a:cs typeface="Times New Roman"/>
                <a:sym typeface="Times New Roman"/>
              </a:rPr>
              <a:t>The underground economy for commoditization involves two centers (key-components) :</a:t>
            </a:r>
            <a:endParaRPr sz="1400">
              <a:solidFill>
                <a:srgbClr val="111111"/>
              </a:solidFill>
              <a:latin typeface="Times New Roman"/>
              <a:ea typeface="Times New Roman"/>
              <a:cs typeface="Times New Roman"/>
              <a:sym typeface="Times New Roman"/>
            </a:endParaRPr>
          </a:p>
          <a:p>
            <a:pPr indent="-317500" lvl="1" marL="914400" rtl="0" algn="just">
              <a:spcBef>
                <a:spcPts val="0"/>
              </a:spcBef>
              <a:spcAft>
                <a:spcPts val="0"/>
              </a:spcAft>
              <a:buClr>
                <a:srgbClr val="111111"/>
              </a:buClr>
              <a:buSzPts val="1400"/>
              <a:buFont typeface="Times New Roman"/>
              <a:buChar char="-"/>
            </a:pPr>
            <a:r>
              <a:rPr lang="en-GB" sz="1400">
                <a:solidFill>
                  <a:srgbClr val="111111"/>
                </a:solidFill>
                <a:latin typeface="Times New Roman"/>
                <a:ea typeface="Times New Roman"/>
                <a:cs typeface="Times New Roman"/>
                <a:sym typeface="Times New Roman"/>
              </a:rPr>
              <a:t>Profit Center : </a:t>
            </a:r>
            <a:r>
              <a:rPr lang="en-GB" sz="1400">
                <a:solidFill>
                  <a:srgbClr val="111111"/>
                </a:solidFill>
                <a:latin typeface="Times New Roman"/>
                <a:ea typeface="Times New Roman"/>
                <a:cs typeface="Times New Roman"/>
                <a:sym typeface="Times New Roman"/>
              </a:rPr>
              <a:t>represents activities that transfer money from victims and institutions into the  underground.</a:t>
            </a:r>
            <a:endParaRPr sz="1400">
              <a:solidFill>
                <a:srgbClr val="111111"/>
              </a:solidFill>
              <a:latin typeface="Times New Roman"/>
              <a:ea typeface="Times New Roman"/>
              <a:cs typeface="Times New Roman"/>
              <a:sym typeface="Times New Roman"/>
            </a:endParaRPr>
          </a:p>
          <a:p>
            <a:pPr indent="-317500" lvl="1" marL="914400" rtl="0" algn="just">
              <a:spcBef>
                <a:spcPts val="0"/>
              </a:spcBef>
              <a:spcAft>
                <a:spcPts val="0"/>
              </a:spcAft>
              <a:buClr>
                <a:srgbClr val="111111"/>
              </a:buClr>
              <a:buSzPts val="1400"/>
              <a:buFont typeface="Times New Roman"/>
              <a:buChar char="-"/>
            </a:pPr>
            <a:r>
              <a:rPr lang="en-GB" sz="1400">
                <a:solidFill>
                  <a:srgbClr val="111111"/>
                </a:solidFill>
                <a:latin typeface="Times New Roman"/>
                <a:ea typeface="Times New Roman"/>
                <a:cs typeface="Times New Roman"/>
                <a:sym typeface="Times New Roman"/>
              </a:rPr>
              <a:t>Support Center : critical resources that other miscreants request to streamline abuse.          </a:t>
            </a:r>
            <a:endParaRPr sz="1400">
              <a:solidFill>
                <a:srgbClr val="111111"/>
              </a:solidFill>
              <a:latin typeface="Times New Roman"/>
              <a:ea typeface="Times New Roman"/>
              <a:cs typeface="Times New Roman"/>
              <a:sym typeface="Times New Roman"/>
            </a:endParaRPr>
          </a:p>
          <a:p>
            <a:pPr indent="0" lvl="0" marL="0" rtl="0" algn="just">
              <a:spcBef>
                <a:spcPts val="0"/>
              </a:spcBef>
              <a:spcAft>
                <a:spcPts val="0"/>
              </a:spcAft>
              <a:buNone/>
            </a:pPr>
            <a:r>
              <a:rPr lang="en-GB" sz="1400">
                <a:solidFill>
                  <a:srgbClr val="111111"/>
                </a:solidFill>
                <a:latin typeface="Times New Roman"/>
                <a:ea typeface="Times New Roman"/>
                <a:cs typeface="Times New Roman"/>
                <a:sym typeface="Times New Roman"/>
              </a:rPr>
              <a:t>			</a:t>
            </a:r>
            <a:endParaRPr sz="1400">
              <a:solidFill>
                <a:srgbClr val="111111"/>
              </a:solidFill>
              <a:latin typeface="Times New Roman"/>
              <a:ea typeface="Times New Roman"/>
              <a:cs typeface="Times New Roman"/>
              <a:sym typeface="Times New Roman"/>
            </a:endParaRPr>
          </a:p>
          <a:p>
            <a:pPr indent="-317500" lvl="0" marL="457200" rtl="0" algn="just">
              <a:spcBef>
                <a:spcPts val="0"/>
              </a:spcBef>
              <a:spcAft>
                <a:spcPts val="0"/>
              </a:spcAft>
              <a:buClr>
                <a:srgbClr val="111111"/>
              </a:buClr>
              <a:buSzPts val="1400"/>
              <a:buFont typeface="Times New Roman"/>
              <a:buChar char="-"/>
            </a:pPr>
            <a:r>
              <a:rPr lang="en-GB" sz="1400">
                <a:solidFill>
                  <a:srgbClr val="111111"/>
                </a:solidFill>
                <a:latin typeface="Times New Roman"/>
                <a:ea typeface="Times New Roman"/>
                <a:cs typeface="Times New Roman"/>
                <a:sym typeface="Times New Roman"/>
              </a:rPr>
              <a:t>It provides access to : </a:t>
            </a:r>
            <a:endParaRPr sz="1400">
              <a:solidFill>
                <a:srgbClr val="111111"/>
              </a:solidFill>
              <a:latin typeface="Times New Roman"/>
              <a:ea typeface="Times New Roman"/>
              <a:cs typeface="Times New Roman"/>
              <a:sym typeface="Times New Roman"/>
            </a:endParaRPr>
          </a:p>
          <a:p>
            <a:pPr indent="-317500" lvl="0" marL="1371600" rtl="0" algn="just">
              <a:spcBef>
                <a:spcPts val="0"/>
              </a:spcBef>
              <a:spcAft>
                <a:spcPts val="0"/>
              </a:spcAft>
              <a:buClr>
                <a:srgbClr val="111111"/>
              </a:buClr>
              <a:buSzPts val="1400"/>
              <a:buFont typeface="Times New Roman"/>
              <a:buAutoNum type="arabicPeriod"/>
            </a:pPr>
            <a:r>
              <a:rPr lang="en-GB" sz="1400">
                <a:solidFill>
                  <a:srgbClr val="111111"/>
                </a:solidFill>
                <a:latin typeface="Times New Roman"/>
                <a:ea typeface="Times New Roman"/>
                <a:cs typeface="Times New Roman"/>
                <a:sym typeface="Times New Roman"/>
              </a:rPr>
              <a:t>Exploit Kits</a:t>
            </a:r>
            <a:endParaRPr sz="1400">
              <a:solidFill>
                <a:srgbClr val="111111"/>
              </a:solidFill>
              <a:latin typeface="Times New Roman"/>
              <a:ea typeface="Times New Roman"/>
              <a:cs typeface="Times New Roman"/>
              <a:sym typeface="Times New Roman"/>
            </a:endParaRPr>
          </a:p>
          <a:p>
            <a:pPr indent="-317500" lvl="0" marL="1371600" rtl="0" algn="just">
              <a:spcBef>
                <a:spcPts val="0"/>
              </a:spcBef>
              <a:spcAft>
                <a:spcPts val="0"/>
              </a:spcAft>
              <a:buClr>
                <a:srgbClr val="111111"/>
              </a:buClr>
              <a:buSzPts val="1400"/>
              <a:buFont typeface="Times New Roman"/>
              <a:buAutoNum type="arabicPeriod"/>
            </a:pPr>
            <a:r>
              <a:rPr lang="en-GB" sz="1400">
                <a:solidFill>
                  <a:srgbClr val="111111"/>
                </a:solidFill>
                <a:latin typeface="Times New Roman"/>
                <a:ea typeface="Times New Roman"/>
                <a:cs typeface="Times New Roman"/>
                <a:sym typeface="Times New Roman"/>
              </a:rPr>
              <a:t>Compromised Hosts/ Credentials</a:t>
            </a:r>
            <a:endParaRPr sz="1400">
              <a:solidFill>
                <a:srgbClr val="111111"/>
              </a:solidFill>
              <a:latin typeface="Times New Roman"/>
              <a:ea typeface="Times New Roman"/>
              <a:cs typeface="Times New Roman"/>
              <a:sym typeface="Times New Roman"/>
            </a:endParaRPr>
          </a:p>
          <a:p>
            <a:pPr indent="-317500" lvl="0" marL="1371600" rtl="0" algn="just">
              <a:spcBef>
                <a:spcPts val="0"/>
              </a:spcBef>
              <a:spcAft>
                <a:spcPts val="0"/>
              </a:spcAft>
              <a:buClr>
                <a:srgbClr val="111111"/>
              </a:buClr>
              <a:buSzPts val="1400"/>
              <a:buFont typeface="Times New Roman"/>
              <a:buAutoNum type="arabicPeriod"/>
            </a:pPr>
            <a:r>
              <a:rPr lang="en-GB" sz="1400">
                <a:solidFill>
                  <a:srgbClr val="111111"/>
                </a:solidFill>
                <a:latin typeface="Times New Roman"/>
                <a:ea typeface="Times New Roman"/>
                <a:cs typeface="Times New Roman"/>
                <a:sym typeface="Times New Roman"/>
              </a:rPr>
              <a:t>Human Services (CAPTCHA solver)</a:t>
            </a:r>
            <a:endParaRPr sz="1400">
              <a:solidFill>
                <a:srgbClr val="111111"/>
              </a:solidFill>
              <a:latin typeface="Times New Roman"/>
              <a:ea typeface="Times New Roman"/>
              <a:cs typeface="Times New Roman"/>
              <a:sym typeface="Times New Roman"/>
            </a:endParaRPr>
          </a:p>
          <a:p>
            <a:pPr indent="0" lvl="0" marL="0" rtl="0" algn="just">
              <a:spcBef>
                <a:spcPts val="0"/>
              </a:spcBef>
              <a:spcAft>
                <a:spcPts val="0"/>
              </a:spcAft>
              <a:buNone/>
            </a:pPr>
            <a:r>
              <a:t/>
            </a:r>
            <a:endParaRPr sz="1400">
              <a:solidFill>
                <a:srgbClr val="111111"/>
              </a:solidFill>
              <a:latin typeface="Times New Roman"/>
              <a:ea typeface="Times New Roman"/>
              <a:cs typeface="Times New Roman"/>
              <a:sym typeface="Times New Roman"/>
            </a:endParaRPr>
          </a:p>
          <a:p>
            <a:pPr indent="-317500" lvl="0" marL="457200" rtl="0" algn="just">
              <a:spcBef>
                <a:spcPts val="0"/>
              </a:spcBef>
              <a:spcAft>
                <a:spcPts val="0"/>
              </a:spcAft>
              <a:buClr>
                <a:srgbClr val="111111"/>
              </a:buClr>
              <a:buSzPts val="1400"/>
              <a:buFont typeface="Times New Roman"/>
              <a:buChar char="-"/>
            </a:pPr>
            <a:r>
              <a:rPr lang="en-GB" sz="1400">
                <a:solidFill>
                  <a:srgbClr val="111111"/>
                </a:solidFill>
                <a:latin typeface="Times New Roman"/>
                <a:ea typeface="Times New Roman"/>
                <a:cs typeface="Times New Roman"/>
                <a:sym typeface="Times New Roman"/>
              </a:rPr>
              <a:t>Extracting all of this value can be complex and require a range of specialized knowledge and capabilities. Hence, “THE ECOSYSTEM”</a:t>
            </a:r>
            <a:endParaRPr sz="1400">
              <a:solidFill>
                <a:srgbClr val="11111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ctrTitle"/>
          </p:nvPr>
        </p:nvSpPr>
        <p:spPr>
          <a:xfrm>
            <a:off x="159875" y="467125"/>
            <a:ext cx="8520600" cy="566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b="1" lang="en-GB" sz="2800" u="sng"/>
              <a:t>Bird’s-Eye View of a Value Chain</a:t>
            </a:r>
            <a:endParaRPr b="1" sz="2800" u="sng"/>
          </a:p>
        </p:txBody>
      </p:sp>
      <p:pic>
        <p:nvPicPr>
          <p:cNvPr id="92" name="Google Shape;92;p18"/>
          <p:cNvPicPr preferRelativeResize="0"/>
          <p:nvPr/>
        </p:nvPicPr>
        <p:blipFill rotWithShape="1">
          <a:blip r:embed="rId3">
            <a:alphaModFix/>
          </a:blip>
          <a:srcRect b="14237" l="7665" r="7351" t="17933"/>
          <a:stretch/>
        </p:blipFill>
        <p:spPr>
          <a:xfrm>
            <a:off x="628000" y="1033825"/>
            <a:ext cx="8052475" cy="3660198"/>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ctrTitle"/>
          </p:nvPr>
        </p:nvSpPr>
        <p:spPr>
          <a:xfrm>
            <a:off x="311700" y="280150"/>
            <a:ext cx="8520600" cy="5784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b="1" lang="en-GB" sz="2800" u="sng"/>
              <a:t>Alternative Profit Sources</a:t>
            </a:r>
            <a:endParaRPr b="1" sz="2800" u="sng"/>
          </a:p>
        </p:txBody>
      </p:sp>
      <p:sp>
        <p:nvSpPr>
          <p:cNvPr id="98" name="Google Shape;98;p19"/>
          <p:cNvSpPr txBox="1"/>
          <p:nvPr>
            <p:ph idx="1" type="subTitle"/>
          </p:nvPr>
        </p:nvSpPr>
        <p:spPr>
          <a:xfrm>
            <a:off x="378925" y="1018775"/>
            <a:ext cx="8520600" cy="3766200"/>
          </a:xfrm>
          <a:prstGeom prst="rect">
            <a:avLst/>
          </a:prstGeom>
        </p:spPr>
        <p:txBody>
          <a:bodyPr anchorCtr="0" anchor="t" bIns="91425" lIns="91425" spcFirstLastPara="1" rIns="91425" wrap="square" tIns="91425">
            <a:noAutofit/>
          </a:bodyPr>
          <a:lstStyle/>
          <a:p>
            <a:pPr indent="-317500" lvl="0" marL="457200" rtl="0" algn="just">
              <a:spcBef>
                <a:spcPts val="0"/>
              </a:spcBef>
              <a:spcAft>
                <a:spcPts val="0"/>
              </a:spcAft>
              <a:buClr>
                <a:schemeClr val="dk1"/>
              </a:buClr>
              <a:buSzPts val="1400"/>
              <a:buAutoNum type="arabicPeriod"/>
            </a:pPr>
            <a:r>
              <a:rPr b="1" lang="en-GB" sz="1400">
                <a:solidFill>
                  <a:schemeClr val="dk1"/>
                </a:solidFill>
                <a:latin typeface="Times New Roman"/>
                <a:ea typeface="Times New Roman"/>
                <a:cs typeface="Times New Roman"/>
                <a:sym typeface="Times New Roman"/>
              </a:rPr>
              <a:t>Fame &amp; Notoriety:</a:t>
            </a:r>
            <a:r>
              <a:rPr lang="en-GB" sz="1400">
                <a:solidFill>
                  <a:schemeClr val="dk1"/>
                </a:solidFill>
                <a:latin typeface="Times New Roman"/>
                <a:ea typeface="Times New Roman"/>
                <a:cs typeface="Times New Roman"/>
                <a:sym typeface="Times New Roman"/>
              </a:rPr>
              <a:t> Buying instagram / facebook likes</a:t>
            </a:r>
            <a:endParaRPr sz="1400">
              <a:solidFill>
                <a:schemeClr val="dk1"/>
              </a:solidFill>
              <a:latin typeface="Times New Roman"/>
              <a:ea typeface="Times New Roman"/>
              <a:cs typeface="Times New Roman"/>
              <a:sym typeface="Times New Roman"/>
            </a:endParaRPr>
          </a:p>
          <a:p>
            <a:pPr indent="-317500" lvl="0" marL="457200" rtl="0" algn="just">
              <a:spcBef>
                <a:spcPts val="0"/>
              </a:spcBef>
              <a:spcAft>
                <a:spcPts val="0"/>
              </a:spcAft>
              <a:buClr>
                <a:schemeClr val="dk1"/>
              </a:buClr>
              <a:buSzPts val="1400"/>
              <a:buFont typeface="Times New Roman"/>
              <a:buChar char="-"/>
            </a:pPr>
            <a:r>
              <a:rPr lang="en-GB" sz="1400">
                <a:solidFill>
                  <a:schemeClr val="dk1"/>
                </a:solidFill>
                <a:latin typeface="Times New Roman"/>
                <a:ea typeface="Times New Roman"/>
                <a:cs typeface="Times New Roman"/>
                <a:sym typeface="Times New Roman"/>
              </a:rPr>
              <a:t>2B millions views were moved from YT video by sony &amp; universal</a:t>
            </a:r>
            <a:endParaRPr sz="1400">
              <a:solidFill>
                <a:schemeClr val="dk1"/>
              </a:solidFill>
              <a:latin typeface="Times New Roman"/>
              <a:ea typeface="Times New Roman"/>
              <a:cs typeface="Times New Roman"/>
              <a:sym typeface="Times New Roman"/>
            </a:endParaRPr>
          </a:p>
          <a:p>
            <a:pPr indent="0" lvl="0" marL="914400" rtl="0" algn="just">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317500" lvl="0" marL="457200" rtl="0" algn="just">
              <a:spcBef>
                <a:spcPts val="0"/>
              </a:spcBef>
              <a:spcAft>
                <a:spcPts val="0"/>
              </a:spcAft>
              <a:buClr>
                <a:schemeClr val="dk1"/>
              </a:buClr>
              <a:buSzPts val="1400"/>
              <a:buAutoNum type="arabicPeriod"/>
            </a:pPr>
            <a:r>
              <a:rPr b="1" lang="en-GB" sz="1400">
                <a:solidFill>
                  <a:schemeClr val="dk1"/>
                </a:solidFill>
                <a:latin typeface="Times New Roman"/>
                <a:ea typeface="Times New Roman"/>
                <a:cs typeface="Times New Roman"/>
                <a:sym typeface="Times New Roman"/>
              </a:rPr>
              <a:t>Anti-competitive Practices:</a:t>
            </a:r>
            <a:r>
              <a:rPr lang="en-GB" sz="1400">
                <a:solidFill>
                  <a:schemeClr val="dk1"/>
                </a:solidFill>
                <a:latin typeface="Times New Roman"/>
                <a:ea typeface="Times New Roman"/>
                <a:cs typeface="Times New Roman"/>
                <a:sym typeface="Times New Roman"/>
              </a:rPr>
              <a:t> </a:t>
            </a:r>
            <a:endParaRPr sz="1400">
              <a:solidFill>
                <a:schemeClr val="dk1"/>
              </a:solidFill>
              <a:latin typeface="Times New Roman"/>
              <a:ea typeface="Times New Roman"/>
              <a:cs typeface="Times New Roman"/>
              <a:sym typeface="Times New Roman"/>
            </a:endParaRPr>
          </a:p>
          <a:p>
            <a:pPr indent="-317500" lvl="0" marL="457200" rtl="0" algn="just">
              <a:spcBef>
                <a:spcPts val="0"/>
              </a:spcBef>
              <a:spcAft>
                <a:spcPts val="0"/>
              </a:spcAft>
              <a:buClr>
                <a:schemeClr val="dk1"/>
              </a:buClr>
              <a:buSzPts val="1400"/>
              <a:buFont typeface="Times New Roman"/>
              <a:buChar char="-"/>
            </a:pPr>
            <a:r>
              <a:rPr lang="en-GB" sz="1400">
                <a:solidFill>
                  <a:schemeClr val="dk1"/>
                </a:solidFill>
                <a:latin typeface="Times New Roman"/>
                <a:ea typeface="Times New Roman"/>
                <a:cs typeface="Times New Roman"/>
                <a:sym typeface="Times New Roman"/>
              </a:rPr>
              <a:t>taking down the competitor by using various illegal techniques such as DoS, or posting a negative </a:t>
            </a:r>
            <a:r>
              <a:rPr lang="en-GB" sz="1400">
                <a:solidFill>
                  <a:schemeClr val="dk1"/>
                </a:solidFill>
                <a:latin typeface="Times New Roman"/>
                <a:ea typeface="Times New Roman"/>
                <a:cs typeface="Times New Roman"/>
                <a:sym typeface="Times New Roman"/>
              </a:rPr>
              <a:t>reviews on their website</a:t>
            </a:r>
            <a:endParaRPr sz="1400">
              <a:solidFill>
                <a:schemeClr val="dk1"/>
              </a:solidFill>
              <a:latin typeface="Times New Roman"/>
              <a:ea typeface="Times New Roman"/>
              <a:cs typeface="Times New Roman"/>
              <a:sym typeface="Times New Roman"/>
            </a:endParaRPr>
          </a:p>
          <a:p>
            <a:pPr indent="0" lvl="0" marL="914400" rtl="0" algn="just">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317500" lvl="0" marL="457200" rtl="0" algn="just">
              <a:spcBef>
                <a:spcPts val="0"/>
              </a:spcBef>
              <a:spcAft>
                <a:spcPts val="0"/>
              </a:spcAft>
              <a:buClr>
                <a:schemeClr val="dk1"/>
              </a:buClr>
              <a:buSzPts val="1400"/>
              <a:buFont typeface="Times New Roman"/>
              <a:buAutoNum type="arabicPeriod"/>
            </a:pPr>
            <a:r>
              <a:rPr b="1" lang="en-GB" sz="1400">
                <a:solidFill>
                  <a:schemeClr val="dk1"/>
                </a:solidFill>
                <a:latin typeface="Times New Roman"/>
                <a:ea typeface="Times New Roman"/>
                <a:cs typeface="Times New Roman"/>
                <a:sym typeface="Times New Roman"/>
              </a:rPr>
              <a:t>Political Propaganda, Censorship, and Espionage:  </a:t>
            </a:r>
            <a:endParaRPr b="1" sz="1400">
              <a:solidFill>
                <a:schemeClr val="dk1"/>
              </a:solidFill>
              <a:latin typeface="Times New Roman"/>
              <a:ea typeface="Times New Roman"/>
              <a:cs typeface="Times New Roman"/>
              <a:sym typeface="Times New Roman"/>
            </a:endParaRPr>
          </a:p>
          <a:p>
            <a:pPr indent="-317500" lvl="0" marL="457200" rtl="0" algn="just">
              <a:spcBef>
                <a:spcPts val="0"/>
              </a:spcBef>
              <a:spcAft>
                <a:spcPts val="0"/>
              </a:spcAft>
              <a:buClr>
                <a:schemeClr val="dk1"/>
              </a:buClr>
              <a:buSzPts val="1400"/>
              <a:buChar char="-"/>
            </a:pPr>
            <a:r>
              <a:rPr lang="en-GB" sz="1400">
                <a:solidFill>
                  <a:schemeClr val="dk1"/>
                </a:solidFill>
                <a:latin typeface="Times New Roman"/>
                <a:ea typeface="Times New Roman"/>
                <a:cs typeface="Times New Roman"/>
                <a:sym typeface="Times New Roman"/>
              </a:rPr>
              <a:t>controlling political dialogues</a:t>
            </a:r>
            <a:r>
              <a:rPr b="1" lang="en-GB" sz="1400">
                <a:solidFill>
                  <a:schemeClr val="dk1"/>
                </a:solidFill>
                <a:latin typeface="Times New Roman"/>
                <a:ea typeface="Times New Roman"/>
                <a:cs typeface="Times New Roman"/>
                <a:sym typeface="Times New Roman"/>
              </a:rPr>
              <a:t> </a:t>
            </a:r>
            <a:endParaRPr b="1" sz="1400">
              <a:solidFill>
                <a:schemeClr val="dk1"/>
              </a:solidFill>
              <a:latin typeface="Times New Roman"/>
              <a:ea typeface="Times New Roman"/>
              <a:cs typeface="Times New Roman"/>
              <a:sym typeface="Times New Roman"/>
            </a:endParaRPr>
          </a:p>
          <a:p>
            <a:pPr indent="0" lvl="0" marL="457200" rtl="0" algn="just">
              <a:spcBef>
                <a:spcPts val="0"/>
              </a:spcBef>
              <a:spcAft>
                <a:spcPts val="0"/>
              </a:spcAft>
              <a:buNone/>
            </a:pPr>
            <a:r>
              <a:rPr lang="en-GB" sz="1400">
                <a:solidFill>
                  <a:schemeClr val="dk1"/>
                </a:solidFill>
                <a:latin typeface="Times New Roman"/>
                <a:ea typeface="Times New Roman"/>
                <a:cs typeface="Times New Roman"/>
                <a:sym typeface="Times New Roman"/>
              </a:rPr>
              <a:t>Eg. Cambridge analytica (2016 US election)</a:t>
            </a:r>
            <a:endParaRPr sz="1400">
              <a:solidFill>
                <a:schemeClr val="dk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ctrTitle"/>
          </p:nvPr>
        </p:nvSpPr>
        <p:spPr>
          <a:xfrm>
            <a:off x="233250" y="313775"/>
            <a:ext cx="8520600" cy="589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GB" sz="2600"/>
              <a:t>Criminal Profit Centers</a:t>
            </a:r>
            <a:endParaRPr b="1" sz="2600"/>
          </a:p>
        </p:txBody>
      </p:sp>
      <p:sp>
        <p:nvSpPr>
          <p:cNvPr id="104" name="Google Shape;104;p20"/>
          <p:cNvSpPr txBox="1"/>
          <p:nvPr>
            <p:ph idx="1" type="subTitle"/>
          </p:nvPr>
        </p:nvSpPr>
        <p:spPr>
          <a:xfrm>
            <a:off x="311700" y="1142975"/>
            <a:ext cx="3935100" cy="3731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Times New Roman"/>
              <a:buAutoNum type="arabicPeriod"/>
            </a:pPr>
            <a:r>
              <a:rPr b="1" lang="en-GB" sz="1400">
                <a:solidFill>
                  <a:schemeClr val="dk1"/>
                </a:solidFill>
                <a:latin typeface="Times New Roman"/>
                <a:ea typeface="Times New Roman"/>
                <a:cs typeface="Times New Roman"/>
                <a:sym typeface="Times New Roman"/>
              </a:rPr>
              <a:t>Spamvertised Products </a:t>
            </a:r>
            <a:endParaRPr b="1" sz="1400">
              <a:solidFill>
                <a:schemeClr val="dk1"/>
              </a:solidFill>
              <a:latin typeface="Times New Roman"/>
              <a:ea typeface="Times New Roman"/>
              <a:cs typeface="Times New Roman"/>
              <a:sym typeface="Times New Roman"/>
            </a:endParaRPr>
          </a:p>
          <a:p>
            <a:pPr indent="-317500" lvl="0" marL="457200" rtl="0" algn="l">
              <a:spcBef>
                <a:spcPts val="0"/>
              </a:spcBef>
              <a:spcAft>
                <a:spcPts val="0"/>
              </a:spcAft>
              <a:buClr>
                <a:schemeClr val="dk1"/>
              </a:buClr>
              <a:buSzPts val="1400"/>
              <a:buFont typeface="Times New Roman"/>
              <a:buChar char="-"/>
            </a:pPr>
            <a:r>
              <a:rPr lang="en-GB" sz="1400">
                <a:solidFill>
                  <a:schemeClr val="dk1"/>
                </a:solidFill>
                <a:latin typeface="Times New Roman"/>
                <a:ea typeface="Times New Roman"/>
                <a:cs typeface="Times New Roman"/>
                <a:sym typeface="Times New Roman"/>
              </a:rPr>
              <a:t>selling counterfeits goods</a:t>
            </a:r>
            <a:endParaRPr sz="1400">
              <a:solidFill>
                <a:schemeClr val="dk1"/>
              </a:solidFill>
              <a:latin typeface="Times New Roman"/>
              <a:ea typeface="Times New Roman"/>
              <a:cs typeface="Times New Roman"/>
              <a:sym typeface="Times New Roman"/>
            </a:endParaRPr>
          </a:p>
          <a:p>
            <a:pPr indent="-317500" lvl="0" marL="914400" rtl="0" algn="l">
              <a:spcBef>
                <a:spcPts val="0"/>
              </a:spcBef>
              <a:spcAft>
                <a:spcPts val="0"/>
              </a:spcAft>
              <a:buClr>
                <a:schemeClr val="dk1"/>
              </a:buClr>
              <a:buSzPts val="1400"/>
              <a:buFont typeface="Times New Roman"/>
              <a:buChar char="-"/>
            </a:pPr>
            <a:r>
              <a:rPr lang="en-GB" sz="1400">
                <a:solidFill>
                  <a:schemeClr val="dk1"/>
                </a:solidFill>
                <a:latin typeface="Times New Roman"/>
                <a:ea typeface="Times New Roman"/>
                <a:cs typeface="Times New Roman"/>
                <a:sym typeface="Times New Roman"/>
              </a:rPr>
              <a:t>despite botnet takedown &amp; spam filtering</a:t>
            </a:r>
            <a:endParaRPr sz="1400">
              <a:solidFill>
                <a:schemeClr val="dk1"/>
              </a:solidFill>
              <a:latin typeface="Times New Roman"/>
              <a:ea typeface="Times New Roman"/>
              <a:cs typeface="Times New Roman"/>
              <a:sym typeface="Times New Roman"/>
            </a:endParaRPr>
          </a:p>
          <a:p>
            <a:pPr indent="-317500" lvl="0" marL="914400" rtl="0" algn="l">
              <a:spcBef>
                <a:spcPts val="0"/>
              </a:spcBef>
              <a:spcAft>
                <a:spcPts val="0"/>
              </a:spcAft>
              <a:buClr>
                <a:schemeClr val="dk1"/>
              </a:buClr>
              <a:buSzPts val="1400"/>
              <a:buFont typeface="Times New Roman"/>
              <a:buChar char="-"/>
            </a:pPr>
            <a:r>
              <a:rPr lang="en-GB" sz="1400">
                <a:solidFill>
                  <a:schemeClr val="dk1"/>
                </a:solidFill>
                <a:latin typeface="Times New Roman"/>
                <a:ea typeface="Times New Roman"/>
                <a:cs typeface="Times New Roman"/>
                <a:sym typeface="Times New Roman"/>
              </a:rPr>
              <a:t>direct financial transaction</a:t>
            </a:r>
            <a:endParaRPr sz="1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317500" lvl="0" marL="457200" rtl="0" algn="l">
              <a:spcBef>
                <a:spcPts val="0"/>
              </a:spcBef>
              <a:spcAft>
                <a:spcPts val="0"/>
              </a:spcAft>
              <a:buClr>
                <a:schemeClr val="dk1"/>
              </a:buClr>
              <a:buSzPts val="1400"/>
              <a:buFont typeface="Times New Roman"/>
              <a:buAutoNum type="arabicPeriod"/>
            </a:pPr>
            <a:r>
              <a:rPr b="1" lang="en-GB" sz="1400">
                <a:solidFill>
                  <a:schemeClr val="dk1"/>
                </a:solidFill>
                <a:latin typeface="Times New Roman"/>
                <a:ea typeface="Times New Roman"/>
                <a:cs typeface="Times New Roman"/>
                <a:sym typeface="Times New Roman"/>
              </a:rPr>
              <a:t>Scareware &amp; Ransomware</a:t>
            </a:r>
            <a:endParaRPr b="1" sz="1400">
              <a:solidFill>
                <a:schemeClr val="dk1"/>
              </a:solidFill>
              <a:latin typeface="Times New Roman"/>
              <a:ea typeface="Times New Roman"/>
              <a:cs typeface="Times New Roman"/>
              <a:sym typeface="Times New Roman"/>
            </a:endParaRPr>
          </a:p>
          <a:p>
            <a:pPr indent="-317500" lvl="0" marL="457200" rtl="0" algn="l">
              <a:spcBef>
                <a:spcPts val="0"/>
              </a:spcBef>
              <a:spcAft>
                <a:spcPts val="0"/>
              </a:spcAft>
              <a:buClr>
                <a:schemeClr val="dk1"/>
              </a:buClr>
              <a:buSzPts val="1400"/>
              <a:buFont typeface="Times New Roman"/>
              <a:buChar char="-"/>
            </a:pPr>
            <a:r>
              <a:rPr lang="en-GB" sz="1400">
                <a:solidFill>
                  <a:schemeClr val="dk1"/>
                </a:solidFill>
                <a:latin typeface="Times New Roman"/>
                <a:ea typeface="Times New Roman"/>
                <a:cs typeface="Times New Roman"/>
                <a:sym typeface="Times New Roman"/>
              </a:rPr>
              <a:t>fake anti-virus</a:t>
            </a:r>
            <a:endParaRPr sz="1400">
              <a:solidFill>
                <a:schemeClr val="dk1"/>
              </a:solidFill>
              <a:latin typeface="Times New Roman"/>
              <a:ea typeface="Times New Roman"/>
              <a:cs typeface="Times New Roman"/>
              <a:sym typeface="Times New Roman"/>
            </a:endParaRPr>
          </a:p>
          <a:p>
            <a:pPr indent="-317500" lvl="0" marL="457200" rtl="0" algn="l">
              <a:spcBef>
                <a:spcPts val="0"/>
              </a:spcBef>
              <a:spcAft>
                <a:spcPts val="0"/>
              </a:spcAft>
              <a:buClr>
                <a:schemeClr val="dk1"/>
              </a:buClr>
              <a:buSzPts val="1400"/>
              <a:buFont typeface="Times New Roman"/>
              <a:buChar char="-"/>
            </a:pPr>
            <a:r>
              <a:rPr lang="en-GB" sz="1400">
                <a:solidFill>
                  <a:schemeClr val="dk1"/>
                </a:solidFill>
                <a:latin typeface="Times New Roman"/>
                <a:ea typeface="Times New Roman"/>
                <a:cs typeface="Times New Roman"/>
                <a:sym typeface="Times New Roman"/>
              </a:rPr>
              <a:t>affiliate marketing</a:t>
            </a:r>
            <a:endParaRPr sz="1400">
              <a:solidFill>
                <a:schemeClr val="dk1"/>
              </a:solidFill>
              <a:latin typeface="Times New Roman"/>
              <a:ea typeface="Times New Roman"/>
              <a:cs typeface="Times New Roman"/>
              <a:sym typeface="Times New Roman"/>
            </a:endParaRPr>
          </a:p>
          <a:p>
            <a:pPr indent="-317500" lvl="0" marL="457200" rtl="0" algn="l">
              <a:spcBef>
                <a:spcPts val="0"/>
              </a:spcBef>
              <a:spcAft>
                <a:spcPts val="0"/>
              </a:spcAft>
              <a:buClr>
                <a:schemeClr val="dk1"/>
              </a:buClr>
              <a:buSzPts val="1400"/>
              <a:buFont typeface="Times New Roman"/>
              <a:buChar char="-"/>
            </a:pPr>
            <a:r>
              <a:rPr lang="en-GB" sz="1400">
                <a:solidFill>
                  <a:schemeClr val="dk1"/>
                </a:solidFill>
                <a:latin typeface="Times New Roman"/>
                <a:ea typeface="Times New Roman"/>
                <a:cs typeface="Times New Roman"/>
                <a:sym typeface="Times New Roman"/>
              </a:rPr>
              <a:t>cryptolocker </a:t>
            </a:r>
            <a:endParaRPr sz="1400">
              <a:solidFill>
                <a:schemeClr val="dk1"/>
              </a:solidFill>
              <a:latin typeface="Times New Roman"/>
              <a:ea typeface="Times New Roman"/>
              <a:cs typeface="Times New Roman"/>
              <a:sym typeface="Times New Roman"/>
            </a:endParaRPr>
          </a:p>
          <a:p>
            <a:pPr indent="-317500" lvl="0" marL="457200" rtl="0" algn="l">
              <a:spcBef>
                <a:spcPts val="0"/>
              </a:spcBef>
              <a:spcAft>
                <a:spcPts val="0"/>
              </a:spcAft>
              <a:buClr>
                <a:schemeClr val="dk1"/>
              </a:buClr>
              <a:buSzPts val="1400"/>
              <a:buFont typeface="Times New Roman"/>
              <a:buChar char="-"/>
            </a:pPr>
            <a:r>
              <a:rPr lang="en-GB" sz="1400">
                <a:solidFill>
                  <a:schemeClr val="dk1"/>
                </a:solidFill>
                <a:latin typeface="Times New Roman"/>
                <a:ea typeface="Times New Roman"/>
                <a:cs typeface="Times New Roman"/>
                <a:sym typeface="Times New Roman"/>
              </a:rPr>
              <a:t>loss over a million dollars</a:t>
            </a:r>
            <a:endParaRPr sz="14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t/>
            </a:r>
            <a:endParaRPr sz="1600">
              <a:solidFill>
                <a:schemeClr val="dk1"/>
              </a:solidFill>
              <a:latin typeface="Times New Roman"/>
              <a:ea typeface="Times New Roman"/>
              <a:cs typeface="Times New Roman"/>
              <a:sym typeface="Times New Roman"/>
            </a:endParaRPr>
          </a:p>
        </p:txBody>
      </p:sp>
      <p:pic>
        <p:nvPicPr>
          <p:cNvPr id="105" name="Google Shape;105;p20"/>
          <p:cNvPicPr preferRelativeResize="0"/>
          <p:nvPr/>
        </p:nvPicPr>
        <p:blipFill rotWithShape="1">
          <a:blip r:embed="rId3">
            <a:alphaModFix/>
          </a:blip>
          <a:srcRect b="21547" l="3781" r="3771" t="24380"/>
          <a:stretch/>
        </p:blipFill>
        <p:spPr>
          <a:xfrm>
            <a:off x="4421975" y="1224150"/>
            <a:ext cx="4331873" cy="1888749"/>
          </a:xfrm>
          <a:prstGeom prst="rect">
            <a:avLst/>
          </a:prstGeom>
          <a:noFill/>
          <a:ln>
            <a:noFill/>
          </a:ln>
          <a:effectLst>
            <a:outerShdw blurRad="57150" rotWithShape="0" algn="bl" dir="5400000" dist="19050">
              <a:srgbClr val="000000">
                <a:alpha val="9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idx="1" type="subTitle"/>
          </p:nvPr>
        </p:nvSpPr>
        <p:spPr>
          <a:xfrm>
            <a:off x="311700" y="268950"/>
            <a:ext cx="8520600" cy="4280700"/>
          </a:xfrm>
          <a:prstGeom prst="rect">
            <a:avLst/>
          </a:prstGeom>
        </p:spPr>
        <p:txBody>
          <a:bodyPr anchorCtr="0" anchor="t" bIns="91425" lIns="91425" spcFirstLastPara="1" rIns="91425" wrap="square" tIns="91425">
            <a:noAutofit/>
          </a:bodyPr>
          <a:lstStyle/>
          <a:p>
            <a:pPr indent="0" lvl="0" marL="457200" rtl="0" algn="l">
              <a:lnSpc>
                <a:spcPct val="80000"/>
              </a:lnSpc>
              <a:spcBef>
                <a:spcPts val="0"/>
              </a:spcBef>
              <a:spcAft>
                <a:spcPts val="0"/>
              </a:spcAft>
              <a:buSzPts val="935"/>
              <a:buNone/>
            </a:pPr>
            <a:r>
              <a:t/>
            </a:r>
            <a:endParaRPr b="1" sz="1400">
              <a:solidFill>
                <a:schemeClr val="dk1"/>
              </a:solidFill>
              <a:latin typeface="Times New Roman"/>
              <a:ea typeface="Times New Roman"/>
              <a:cs typeface="Times New Roman"/>
              <a:sym typeface="Times New Roman"/>
            </a:endParaRPr>
          </a:p>
          <a:p>
            <a:pPr indent="0" lvl="0" marL="457200" rtl="0" algn="l">
              <a:lnSpc>
                <a:spcPct val="80000"/>
              </a:lnSpc>
              <a:spcBef>
                <a:spcPts val="0"/>
              </a:spcBef>
              <a:spcAft>
                <a:spcPts val="0"/>
              </a:spcAft>
              <a:buSzPts val="935"/>
              <a:buNone/>
            </a:pPr>
            <a:r>
              <a:t/>
            </a:r>
            <a:endParaRPr b="1" sz="1400">
              <a:solidFill>
                <a:schemeClr val="dk1"/>
              </a:solidFill>
              <a:latin typeface="Times New Roman"/>
              <a:ea typeface="Times New Roman"/>
              <a:cs typeface="Times New Roman"/>
              <a:sym typeface="Times New Roman"/>
            </a:endParaRPr>
          </a:p>
          <a:p>
            <a:pPr indent="0" lvl="0" marL="457200" rtl="0" algn="just">
              <a:lnSpc>
                <a:spcPct val="80000"/>
              </a:lnSpc>
              <a:spcBef>
                <a:spcPts val="0"/>
              </a:spcBef>
              <a:spcAft>
                <a:spcPts val="0"/>
              </a:spcAft>
              <a:buSzPts val="935"/>
              <a:buNone/>
            </a:pPr>
            <a:r>
              <a:t/>
            </a:r>
            <a:endParaRPr b="1" sz="1400">
              <a:solidFill>
                <a:schemeClr val="dk1"/>
              </a:solidFill>
              <a:latin typeface="Times New Roman"/>
              <a:ea typeface="Times New Roman"/>
              <a:cs typeface="Times New Roman"/>
              <a:sym typeface="Times New Roman"/>
            </a:endParaRPr>
          </a:p>
          <a:p>
            <a:pPr indent="0" lvl="0" marL="457200" rtl="0" algn="just">
              <a:lnSpc>
                <a:spcPct val="80000"/>
              </a:lnSpc>
              <a:spcBef>
                <a:spcPts val="0"/>
              </a:spcBef>
              <a:spcAft>
                <a:spcPts val="0"/>
              </a:spcAft>
              <a:buSzPts val="935"/>
              <a:buNone/>
            </a:pPr>
            <a:r>
              <a:rPr b="1" lang="en-GB" sz="1400">
                <a:solidFill>
                  <a:schemeClr val="dk1"/>
                </a:solidFill>
                <a:latin typeface="Times New Roman"/>
                <a:ea typeface="Times New Roman"/>
                <a:cs typeface="Times New Roman"/>
                <a:sym typeface="Times New Roman"/>
              </a:rPr>
              <a:t>3. </a:t>
            </a:r>
            <a:r>
              <a:rPr b="1" lang="en-GB" sz="1400">
                <a:solidFill>
                  <a:schemeClr val="dk1"/>
                </a:solidFill>
                <a:latin typeface="Times New Roman"/>
                <a:ea typeface="Times New Roman"/>
                <a:cs typeface="Times New Roman"/>
                <a:sym typeface="Times New Roman"/>
              </a:rPr>
              <a:t>Click Fraud</a:t>
            </a:r>
            <a:endParaRPr b="1" sz="1400">
              <a:solidFill>
                <a:schemeClr val="dk1"/>
              </a:solidFill>
              <a:latin typeface="Times New Roman"/>
              <a:ea typeface="Times New Roman"/>
              <a:cs typeface="Times New Roman"/>
              <a:sym typeface="Times New Roman"/>
            </a:endParaRPr>
          </a:p>
          <a:p>
            <a:pPr indent="0" lvl="0" marL="457200" rtl="0" algn="just">
              <a:lnSpc>
                <a:spcPct val="80000"/>
              </a:lnSpc>
              <a:spcBef>
                <a:spcPts val="0"/>
              </a:spcBef>
              <a:spcAft>
                <a:spcPts val="0"/>
              </a:spcAft>
              <a:buSzPts val="935"/>
              <a:buNone/>
            </a:pPr>
            <a:r>
              <a:t/>
            </a:r>
            <a:endParaRPr b="1" sz="1400">
              <a:solidFill>
                <a:schemeClr val="dk1"/>
              </a:solidFill>
              <a:latin typeface="Times New Roman"/>
              <a:ea typeface="Times New Roman"/>
              <a:cs typeface="Times New Roman"/>
              <a:sym typeface="Times New Roman"/>
            </a:endParaRPr>
          </a:p>
          <a:p>
            <a:pPr indent="-317500" lvl="0" marL="457200" rtl="0" algn="just">
              <a:lnSpc>
                <a:spcPct val="80000"/>
              </a:lnSpc>
              <a:spcBef>
                <a:spcPts val="0"/>
              </a:spcBef>
              <a:spcAft>
                <a:spcPts val="0"/>
              </a:spcAft>
              <a:buClr>
                <a:schemeClr val="dk1"/>
              </a:buClr>
              <a:buSzPts val="1400"/>
              <a:buFont typeface="Times New Roman"/>
              <a:buChar char="-"/>
            </a:pPr>
            <a:r>
              <a:rPr lang="en-GB" sz="1400">
                <a:solidFill>
                  <a:schemeClr val="dk1"/>
                </a:solidFill>
                <a:latin typeface="Times New Roman"/>
                <a:ea typeface="Times New Roman"/>
                <a:cs typeface="Times New Roman"/>
                <a:sym typeface="Times New Roman"/>
              </a:rPr>
              <a:t>Attackers as publisher and then drive traffic to extract money from advertisers.</a:t>
            </a:r>
            <a:endParaRPr sz="1400">
              <a:solidFill>
                <a:schemeClr val="dk1"/>
              </a:solidFill>
              <a:latin typeface="Times New Roman"/>
              <a:ea typeface="Times New Roman"/>
              <a:cs typeface="Times New Roman"/>
              <a:sym typeface="Times New Roman"/>
            </a:endParaRPr>
          </a:p>
          <a:p>
            <a:pPr indent="-317500" lvl="0" marL="457200" rtl="0" algn="just">
              <a:lnSpc>
                <a:spcPct val="80000"/>
              </a:lnSpc>
              <a:spcBef>
                <a:spcPts val="0"/>
              </a:spcBef>
              <a:spcAft>
                <a:spcPts val="0"/>
              </a:spcAft>
              <a:buClr>
                <a:schemeClr val="dk1"/>
              </a:buClr>
              <a:buSzPts val="1400"/>
              <a:buFont typeface="Times New Roman"/>
              <a:buChar char="-"/>
            </a:pPr>
            <a:r>
              <a:rPr lang="en-GB" sz="1400">
                <a:solidFill>
                  <a:schemeClr val="dk1"/>
                </a:solidFill>
                <a:latin typeface="Times New Roman"/>
                <a:ea typeface="Times New Roman"/>
                <a:cs typeface="Times New Roman"/>
                <a:sym typeface="Times New Roman"/>
              </a:rPr>
              <a:t>monetizing ad via URL shortener</a:t>
            </a:r>
            <a:endParaRPr sz="1400">
              <a:solidFill>
                <a:schemeClr val="dk1"/>
              </a:solidFill>
              <a:latin typeface="Times New Roman"/>
              <a:ea typeface="Times New Roman"/>
              <a:cs typeface="Times New Roman"/>
              <a:sym typeface="Times New Roman"/>
            </a:endParaRPr>
          </a:p>
          <a:p>
            <a:pPr indent="0" lvl="0" marL="457200" rtl="0" algn="just">
              <a:lnSpc>
                <a:spcPct val="80000"/>
              </a:lnSpc>
              <a:spcBef>
                <a:spcPts val="0"/>
              </a:spcBef>
              <a:spcAft>
                <a:spcPts val="0"/>
              </a:spcAft>
              <a:buClr>
                <a:schemeClr val="dk1"/>
              </a:buClr>
              <a:buSzPts val="935"/>
              <a:buFont typeface="Arial"/>
              <a:buNone/>
            </a:pPr>
            <a:r>
              <a:t/>
            </a:r>
            <a:endParaRPr b="1" sz="1400">
              <a:solidFill>
                <a:schemeClr val="dk1"/>
              </a:solidFill>
              <a:latin typeface="Times New Roman"/>
              <a:ea typeface="Times New Roman"/>
              <a:cs typeface="Times New Roman"/>
              <a:sym typeface="Times New Roman"/>
            </a:endParaRPr>
          </a:p>
          <a:p>
            <a:pPr indent="0" lvl="0" marL="457200" rtl="0" algn="just">
              <a:lnSpc>
                <a:spcPct val="80000"/>
              </a:lnSpc>
              <a:spcBef>
                <a:spcPts val="0"/>
              </a:spcBef>
              <a:spcAft>
                <a:spcPts val="0"/>
              </a:spcAft>
              <a:buSzPts val="935"/>
              <a:buNone/>
            </a:pPr>
            <a:r>
              <a:rPr b="1" lang="en-GB" sz="1400">
                <a:solidFill>
                  <a:schemeClr val="dk1"/>
                </a:solidFill>
                <a:latin typeface="Times New Roman"/>
                <a:ea typeface="Times New Roman"/>
                <a:cs typeface="Times New Roman"/>
                <a:sym typeface="Times New Roman"/>
              </a:rPr>
              <a:t>4. Financial Fraud </a:t>
            </a:r>
            <a:endParaRPr b="1" sz="1400">
              <a:solidFill>
                <a:schemeClr val="dk1"/>
              </a:solidFill>
              <a:latin typeface="Times New Roman"/>
              <a:ea typeface="Times New Roman"/>
              <a:cs typeface="Times New Roman"/>
              <a:sym typeface="Times New Roman"/>
            </a:endParaRPr>
          </a:p>
          <a:p>
            <a:pPr indent="0" lvl="0" marL="457200" rtl="0" algn="just">
              <a:lnSpc>
                <a:spcPct val="80000"/>
              </a:lnSpc>
              <a:spcBef>
                <a:spcPts val="0"/>
              </a:spcBef>
              <a:spcAft>
                <a:spcPts val="0"/>
              </a:spcAft>
              <a:buSzPts val="935"/>
              <a:buNone/>
            </a:pPr>
            <a:r>
              <a:t/>
            </a:r>
            <a:endParaRPr b="1" sz="1400">
              <a:solidFill>
                <a:schemeClr val="dk1"/>
              </a:solidFill>
              <a:latin typeface="Times New Roman"/>
              <a:ea typeface="Times New Roman"/>
              <a:cs typeface="Times New Roman"/>
              <a:sym typeface="Times New Roman"/>
            </a:endParaRPr>
          </a:p>
          <a:p>
            <a:pPr indent="-317500" lvl="0" marL="457200" rtl="0" algn="just">
              <a:lnSpc>
                <a:spcPct val="80000"/>
              </a:lnSpc>
              <a:spcBef>
                <a:spcPts val="0"/>
              </a:spcBef>
              <a:spcAft>
                <a:spcPts val="0"/>
              </a:spcAft>
              <a:buClr>
                <a:schemeClr val="dk1"/>
              </a:buClr>
              <a:buSzPts val="1400"/>
              <a:buFont typeface="Times New Roman"/>
              <a:buChar char="-"/>
            </a:pPr>
            <a:r>
              <a:rPr lang="en-GB" sz="1400">
                <a:solidFill>
                  <a:schemeClr val="dk1"/>
                </a:solidFill>
                <a:latin typeface="Times New Roman"/>
                <a:ea typeface="Times New Roman"/>
                <a:cs typeface="Times New Roman"/>
                <a:sym typeface="Times New Roman"/>
              </a:rPr>
              <a:t>lucrative offers; cease the conversation and disappears\</a:t>
            </a:r>
            <a:endParaRPr sz="1400">
              <a:solidFill>
                <a:schemeClr val="dk1"/>
              </a:solidFill>
              <a:latin typeface="Times New Roman"/>
              <a:ea typeface="Times New Roman"/>
              <a:cs typeface="Times New Roman"/>
              <a:sym typeface="Times New Roman"/>
            </a:endParaRPr>
          </a:p>
          <a:p>
            <a:pPr indent="-317500" lvl="0" marL="457200" rtl="0" algn="just">
              <a:lnSpc>
                <a:spcPct val="80000"/>
              </a:lnSpc>
              <a:spcBef>
                <a:spcPts val="0"/>
              </a:spcBef>
              <a:spcAft>
                <a:spcPts val="0"/>
              </a:spcAft>
              <a:buClr>
                <a:schemeClr val="dk1"/>
              </a:buClr>
              <a:buSzPts val="1400"/>
              <a:buFont typeface="Times New Roman"/>
              <a:buChar char="-"/>
            </a:pPr>
            <a:r>
              <a:rPr lang="en-GB" sz="1400">
                <a:solidFill>
                  <a:schemeClr val="dk1"/>
                </a:solidFill>
                <a:latin typeface="Times New Roman"/>
                <a:ea typeface="Times New Roman"/>
                <a:cs typeface="Times New Roman"/>
                <a:sym typeface="Times New Roman"/>
              </a:rPr>
              <a:t>pump and dump : miscreants buy low-cost stocks and lure victim by sending a message by beling the current state of the company.</a:t>
            </a:r>
            <a:endParaRPr sz="1400">
              <a:solidFill>
                <a:schemeClr val="dk1"/>
              </a:solidFill>
              <a:latin typeface="Times New Roman"/>
              <a:ea typeface="Times New Roman"/>
              <a:cs typeface="Times New Roman"/>
              <a:sym typeface="Times New Roman"/>
            </a:endParaRPr>
          </a:p>
          <a:p>
            <a:pPr indent="0" lvl="0" marL="457200" rtl="0" algn="just">
              <a:lnSpc>
                <a:spcPct val="80000"/>
              </a:lnSpc>
              <a:spcBef>
                <a:spcPts val="0"/>
              </a:spcBef>
              <a:spcAft>
                <a:spcPts val="0"/>
              </a:spcAft>
              <a:buClr>
                <a:schemeClr val="dk1"/>
              </a:buClr>
              <a:buSzPts val="935"/>
              <a:buFont typeface="Arial"/>
              <a:buNone/>
            </a:pPr>
            <a:r>
              <a:t/>
            </a:r>
            <a:endParaRPr sz="1400">
              <a:solidFill>
                <a:schemeClr val="dk1"/>
              </a:solidFill>
              <a:latin typeface="Times New Roman"/>
              <a:ea typeface="Times New Roman"/>
              <a:cs typeface="Times New Roman"/>
              <a:sym typeface="Times New Roman"/>
            </a:endParaRPr>
          </a:p>
          <a:p>
            <a:pPr indent="0" lvl="0" marL="457200" rtl="0" algn="just">
              <a:lnSpc>
                <a:spcPct val="80000"/>
              </a:lnSpc>
              <a:spcBef>
                <a:spcPts val="0"/>
              </a:spcBef>
              <a:spcAft>
                <a:spcPts val="0"/>
              </a:spcAft>
              <a:buSzPts val="935"/>
              <a:buNone/>
            </a:pPr>
            <a:r>
              <a:rPr b="1" lang="en-GB" sz="1400">
                <a:solidFill>
                  <a:schemeClr val="dk1"/>
                </a:solidFill>
                <a:latin typeface="Times New Roman"/>
                <a:ea typeface="Times New Roman"/>
                <a:cs typeface="Times New Roman"/>
                <a:sym typeface="Times New Roman"/>
              </a:rPr>
              <a:t>5. Credit Card and Online Banking Theft</a:t>
            </a:r>
            <a:endParaRPr b="1" sz="1400">
              <a:solidFill>
                <a:schemeClr val="dk1"/>
              </a:solidFill>
              <a:latin typeface="Times New Roman"/>
              <a:ea typeface="Times New Roman"/>
              <a:cs typeface="Times New Roman"/>
              <a:sym typeface="Times New Roman"/>
            </a:endParaRPr>
          </a:p>
          <a:p>
            <a:pPr indent="0" lvl="0" marL="457200" rtl="0" algn="just">
              <a:lnSpc>
                <a:spcPct val="80000"/>
              </a:lnSpc>
              <a:spcBef>
                <a:spcPts val="0"/>
              </a:spcBef>
              <a:spcAft>
                <a:spcPts val="0"/>
              </a:spcAft>
              <a:buSzPts val="935"/>
              <a:buNone/>
            </a:pPr>
            <a:r>
              <a:t/>
            </a:r>
            <a:endParaRPr b="1" sz="1400">
              <a:solidFill>
                <a:schemeClr val="dk1"/>
              </a:solidFill>
              <a:latin typeface="Times New Roman"/>
              <a:ea typeface="Times New Roman"/>
              <a:cs typeface="Times New Roman"/>
              <a:sym typeface="Times New Roman"/>
            </a:endParaRPr>
          </a:p>
          <a:p>
            <a:pPr indent="-317500" lvl="0" marL="457200" rtl="0" algn="just">
              <a:lnSpc>
                <a:spcPct val="80000"/>
              </a:lnSpc>
              <a:spcBef>
                <a:spcPts val="0"/>
              </a:spcBef>
              <a:spcAft>
                <a:spcPts val="0"/>
              </a:spcAft>
              <a:buClr>
                <a:schemeClr val="dk1"/>
              </a:buClr>
              <a:buSzPts val="1400"/>
              <a:buFont typeface="Times New Roman"/>
              <a:buChar char="-"/>
            </a:pPr>
            <a:r>
              <a:rPr lang="en-GB" sz="1400">
                <a:solidFill>
                  <a:schemeClr val="dk1"/>
                </a:solidFill>
                <a:latin typeface="Times New Roman"/>
                <a:ea typeface="Times New Roman"/>
                <a:cs typeface="Times New Roman"/>
                <a:sym typeface="Times New Roman"/>
              </a:rPr>
              <a:t>point-of-Sale Malware &amp; Skimmers</a:t>
            </a:r>
            <a:endParaRPr sz="1400">
              <a:solidFill>
                <a:schemeClr val="dk1"/>
              </a:solidFill>
              <a:latin typeface="Times New Roman"/>
              <a:ea typeface="Times New Roman"/>
              <a:cs typeface="Times New Roman"/>
              <a:sym typeface="Times New Roman"/>
            </a:endParaRPr>
          </a:p>
          <a:p>
            <a:pPr indent="-317500" lvl="0" marL="457200" rtl="0" algn="just">
              <a:lnSpc>
                <a:spcPct val="80000"/>
              </a:lnSpc>
              <a:spcBef>
                <a:spcPts val="0"/>
              </a:spcBef>
              <a:spcAft>
                <a:spcPts val="0"/>
              </a:spcAft>
              <a:buClr>
                <a:schemeClr val="dk1"/>
              </a:buClr>
              <a:buSzPts val="1400"/>
              <a:buFont typeface="Times New Roman"/>
              <a:buChar char="-"/>
            </a:pPr>
            <a:r>
              <a:rPr lang="en-GB" sz="1400">
                <a:solidFill>
                  <a:schemeClr val="dk1"/>
                </a:solidFill>
                <a:latin typeface="Times New Roman"/>
                <a:ea typeface="Times New Roman"/>
                <a:cs typeface="Times New Roman"/>
                <a:sym typeface="Times New Roman"/>
              </a:rPr>
              <a:t>payment storage breaches</a:t>
            </a:r>
            <a:endParaRPr sz="1400">
              <a:solidFill>
                <a:schemeClr val="dk1"/>
              </a:solidFill>
              <a:latin typeface="Times New Roman"/>
              <a:ea typeface="Times New Roman"/>
              <a:cs typeface="Times New Roman"/>
              <a:sym typeface="Times New Roman"/>
            </a:endParaRPr>
          </a:p>
          <a:p>
            <a:pPr indent="-317500" lvl="0" marL="457200" rtl="0" algn="just">
              <a:lnSpc>
                <a:spcPct val="80000"/>
              </a:lnSpc>
              <a:spcBef>
                <a:spcPts val="0"/>
              </a:spcBef>
              <a:spcAft>
                <a:spcPts val="0"/>
              </a:spcAft>
              <a:buClr>
                <a:schemeClr val="dk1"/>
              </a:buClr>
              <a:buSzPts val="1400"/>
              <a:buFont typeface="Times New Roman"/>
              <a:buChar char="-"/>
            </a:pPr>
            <a:r>
              <a:rPr lang="en-GB" sz="1400">
                <a:solidFill>
                  <a:schemeClr val="dk1"/>
                </a:solidFill>
                <a:latin typeface="Times New Roman"/>
                <a:ea typeface="Times New Roman"/>
                <a:cs typeface="Times New Roman"/>
                <a:sym typeface="Times New Roman"/>
              </a:rPr>
              <a:t>phishing &amp; malware</a:t>
            </a:r>
            <a:endParaRPr sz="1400">
              <a:solidFill>
                <a:schemeClr val="dk1"/>
              </a:solidFill>
              <a:latin typeface="Times New Roman"/>
              <a:ea typeface="Times New Roman"/>
              <a:cs typeface="Times New Roman"/>
              <a:sym typeface="Times New Roman"/>
            </a:endParaRPr>
          </a:p>
          <a:p>
            <a:pPr indent="-317500" lvl="0" marL="457200" rtl="0" algn="just">
              <a:lnSpc>
                <a:spcPct val="80000"/>
              </a:lnSpc>
              <a:spcBef>
                <a:spcPts val="0"/>
              </a:spcBef>
              <a:spcAft>
                <a:spcPts val="0"/>
              </a:spcAft>
              <a:buClr>
                <a:schemeClr val="dk1"/>
              </a:buClr>
              <a:buSzPts val="1400"/>
              <a:buFont typeface="Times New Roman"/>
              <a:buChar char="-"/>
            </a:pPr>
            <a:r>
              <a:rPr lang="en-GB" sz="1400">
                <a:solidFill>
                  <a:schemeClr val="dk1"/>
                </a:solidFill>
                <a:latin typeface="Times New Roman"/>
                <a:ea typeface="Times New Roman"/>
                <a:cs typeface="Times New Roman"/>
                <a:sym typeface="Times New Roman"/>
              </a:rPr>
              <a:t>cashing out stolen cards</a:t>
            </a:r>
            <a:endParaRPr sz="1400">
              <a:solidFill>
                <a:schemeClr val="dk1"/>
              </a:solidFill>
              <a:latin typeface="Times New Roman"/>
              <a:ea typeface="Times New Roman"/>
              <a:cs typeface="Times New Roman"/>
              <a:sym typeface="Times New Roman"/>
            </a:endParaRPr>
          </a:p>
          <a:p>
            <a:pPr indent="0" lvl="0" marL="0" rtl="0" algn="l">
              <a:lnSpc>
                <a:spcPct val="80000"/>
              </a:lnSpc>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0" rtl="0" algn="l">
              <a:lnSpc>
                <a:spcPct val="80000"/>
              </a:lnSpc>
              <a:spcBef>
                <a:spcPts val="0"/>
              </a:spcBef>
              <a:spcAft>
                <a:spcPts val="0"/>
              </a:spcAft>
              <a:buSzPts val="935"/>
              <a:buNone/>
            </a:pPr>
            <a:r>
              <a:t/>
            </a:r>
            <a:endParaRPr sz="1400">
              <a:solidFill>
                <a:schemeClr val="dk1"/>
              </a:solidFill>
              <a:latin typeface="Times New Roman"/>
              <a:ea typeface="Times New Roman"/>
              <a:cs typeface="Times New Roman"/>
              <a:sym typeface="Times New Roman"/>
            </a:endParaRPr>
          </a:p>
          <a:p>
            <a:pPr indent="0" lvl="0" marL="0" rtl="0" algn="ctr">
              <a:lnSpc>
                <a:spcPct val="80000"/>
              </a:lnSpc>
              <a:spcBef>
                <a:spcPts val="0"/>
              </a:spcBef>
              <a:spcAft>
                <a:spcPts val="0"/>
              </a:spcAft>
              <a:buClr>
                <a:schemeClr val="dk1"/>
              </a:buClr>
              <a:buSzPts val="935"/>
              <a:buFont typeface="Arial"/>
              <a:buNone/>
            </a:pPr>
            <a:r>
              <a:t/>
            </a:r>
            <a:endParaRPr sz="1400">
              <a:solidFill>
                <a:schemeClr val="dk1"/>
              </a:solidFill>
              <a:latin typeface="Times New Roman"/>
              <a:ea typeface="Times New Roman"/>
              <a:cs typeface="Times New Roman"/>
              <a:sym typeface="Times New Roman"/>
            </a:endParaRPr>
          </a:p>
          <a:p>
            <a:pPr indent="0" lvl="0" marL="0" rtl="0" algn="ctr">
              <a:lnSpc>
                <a:spcPct val="80000"/>
              </a:lnSpc>
              <a:spcBef>
                <a:spcPts val="0"/>
              </a:spcBef>
              <a:spcAft>
                <a:spcPts val="0"/>
              </a:spcAft>
              <a:buSzPts val="935"/>
              <a:buNone/>
            </a:pPr>
            <a:r>
              <a:t/>
            </a:r>
            <a:endParaRPr sz="140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