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24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7vSSZ77fm4K2XnV0gIjSCDUTx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810BA-FC39-4214-B25E-4413F9472345}">
  <a:tblStyle styleId="{5D5810BA-FC39-4214-B25E-4413F94723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D5AA0D-A965-473E-9776-17E98B418D9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>
        <p:guide orient="horz" pos="773"/>
        <p:guide pos="2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Mention names + project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a3749caa6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a3749caa6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b9e58b26c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b9e58b26c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a034cd4c02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a034cd4c02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a034cd4c02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a034cd4c02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a034cd4c02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a034cd4c02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a3749caa6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a3749caa6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7ff01c64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7ff01c64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7ff01c64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7ff01c64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We tested how difficult it is to send emails from a residential internet connection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This is interesting for discussing spam or if you want to run an email server at home.</a:t>
            </a: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We did our testing by sending emails from our server, starting with well configured and going to poorly configured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This isn’t entirely novel, but not a lot of work has happened recently along these lines specifically.</a:t>
            </a:r>
            <a:endParaRPr/>
          </a:p>
        </p:txBody>
      </p:sp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a034cd4c0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a034cd4c0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a034cd4c0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a034cd4c0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a034cd4c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a034cd4c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9e58b26c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b9e58b26c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1"/>
          <p:cNvSpPr txBox="1">
            <a:spLocks noGrp="1"/>
          </p:cNvSpPr>
          <p:nvPr>
            <p:ph type="ctrTitle"/>
          </p:nvPr>
        </p:nvSpPr>
        <p:spPr>
          <a:xfrm>
            <a:off x="2955684" y="1149178"/>
            <a:ext cx="6795912" cy="2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4200"/>
              <a:buFont typeface="Roboto"/>
              <a:buNone/>
              <a:defRPr sz="4200" b="1" i="0" u="none" strike="noStrike" cap="none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ubTitle" idx="1"/>
          </p:nvPr>
        </p:nvSpPr>
        <p:spPr>
          <a:xfrm>
            <a:off x="2955682" y="3793068"/>
            <a:ext cx="6795913" cy="168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85743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5743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 rot="5400000">
            <a:off x="75906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 rot="5400000">
            <a:off x="1875632" y="-1129506"/>
            <a:ext cx="5811838" cy="88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a034cd4c02_0_5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1a034cd4c02_0_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g1a034cd4c02_0_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body" idx="1"/>
          </p:nvPr>
        </p:nvSpPr>
        <p:spPr>
          <a:xfrm>
            <a:off x="381000" y="1215485"/>
            <a:ext cx="11430000" cy="42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dt" idx="10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ftr" idx="11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ldNum" idx="12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379048" y="1215483"/>
            <a:ext cx="5615353" cy="422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2"/>
          </p:nvPr>
        </p:nvSpPr>
        <p:spPr>
          <a:xfrm>
            <a:off x="6197600" y="1215483"/>
            <a:ext cx="5613400" cy="422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dt" idx="10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ftr" idx="11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381001" y="1235113"/>
            <a:ext cx="561763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2"/>
          </p:nvPr>
        </p:nvSpPr>
        <p:spPr>
          <a:xfrm>
            <a:off x="381001" y="2078658"/>
            <a:ext cx="5617633" cy="336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3"/>
          </p:nvPr>
        </p:nvSpPr>
        <p:spPr>
          <a:xfrm>
            <a:off x="6172200" y="1235113"/>
            <a:ext cx="5638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4"/>
          </p:nvPr>
        </p:nvSpPr>
        <p:spPr>
          <a:xfrm>
            <a:off x="6172200" y="2078658"/>
            <a:ext cx="5638800" cy="336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dt" idx="10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dt" idx="10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ftr" idx="11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sldNum" idx="12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200"/>
              <a:buFont typeface="Robo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313768" y="457201"/>
            <a:ext cx="7497233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381001" y="2274849"/>
            <a:ext cx="3932767" cy="359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200"/>
              <a:buFont typeface="Robo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>
            <a:spLocks noGrp="1"/>
          </p:cNvSpPr>
          <p:nvPr>
            <p:ph type="pic" idx="2"/>
          </p:nvPr>
        </p:nvSpPr>
        <p:spPr>
          <a:xfrm>
            <a:off x="4313768" y="457201"/>
            <a:ext cx="7497233" cy="4983934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381001" y="2274850"/>
            <a:ext cx="3932767" cy="3166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dt" idx="10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ftr" idx="11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 rot="5400000">
            <a:off x="3983175" y="-2386690"/>
            <a:ext cx="4225650" cy="114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sldNum" idx="12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  <a:defRPr sz="3600" b="1" i="0" u="none" strike="noStrike" cap="none">
                <a:solidFill>
                  <a:srgbClr val="A7934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381000" y="1215485"/>
            <a:ext cx="11430000" cy="42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redmail.org/index.html" TargetMode="External"/><Relationship Id="rId13" Type="http://schemas.openxmlformats.org/officeDocument/2006/relationships/hyperlink" Target="https://www.dmarcanalyzer.com/dkim/dkim-checker/" TargetMode="External"/><Relationship Id="rId3" Type="http://schemas.openxmlformats.org/officeDocument/2006/relationships/hyperlink" Target="https://www.xfinity.com/support/articles/email-port-25-no-longer-supported" TargetMode="External"/><Relationship Id="rId7" Type="http://schemas.openxmlformats.org/officeDocument/2006/relationships/hyperlink" Target="https://www.airfi.today/" TargetMode="External"/><Relationship Id="rId12" Type="http://schemas.openxmlformats.org/officeDocument/2006/relationships/hyperlink" Target="https://mxtoolbox.com/emailhealth/mail.bvemail.net/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arstechnica.com/information-technology/2014/02/how-to-run-your-own-e-mail-server-with-your-own-domain-part-1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m3aawg.org/sites/default/files/document/MAAWG_Port25rec0511.pdf" TargetMode="External"/><Relationship Id="rId11" Type="http://schemas.openxmlformats.org/officeDocument/2006/relationships/hyperlink" Target="https://toolbox.googleapps.com/apps/checkmx/" TargetMode="External"/><Relationship Id="rId5" Type="http://schemas.openxmlformats.org/officeDocument/2006/relationships/hyperlink" Target="https://www.rfc-editor.org/rfc/rfc4409" TargetMode="External"/><Relationship Id="rId15" Type="http://schemas.openxmlformats.org/officeDocument/2006/relationships/hyperlink" Target="https://support.google.com/mail/answer/81126?hl=en" TargetMode="External"/><Relationship Id="rId10" Type="http://schemas.openxmlformats.org/officeDocument/2006/relationships/hyperlink" Target="http://portquiz.net/" TargetMode="External"/><Relationship Id="rId4" Type="http://schemas.openxmlformats.org/officeDocument/2006/relationships/hyperlink" Target="https://www.rfc-editor.org/rfc/rfc5068" TargetMode="External"/><Relationship Id="rId9" Type="http://schemas.openxmlformats.org/officeDocument/2006/relationships/hyperlink" Target="https://domains.google.com/registrar/" TargetMode="External"/><Relationship Id="rId14" Type="http://schemas.openxmlformats.org/officeDocument/2006/relationships/hyperlink" Target="https://dkimvalidator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>
            <a:spLocks noGrp="1"/>
          </p:cNvSpPr>
          <p:nvPr>
            <p:ph type="ctrTitle"/>
          </p:nvPr>
        </p:nvSpPr>
        <p:spPr>
          <a:xfrm>
            <a:off x="1767320" y="926757"/>
            <a:ext cx="7925319" cy="286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4200"/>
              <a:buFont typeface="Roboto"/>
              <a:buNone/>
            </a:pPr>
            <a:r>
              <a:rPr lang="en-US" b="1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CS8803-EMS </a:t>
            </a:r>
            <a:r>
              <a:rPr lang="en-US"/>
              <a:t>Project</a:t>
            </a:r>
            <a:br>
              <a:rPr lang="en-US" b="1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b="1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Email + Residential ISP</a:t>
            </a:r>
            <a:r>
              <a:rPr lang="en-US"/>
              <a:t>s</a:t>
            </a:r>
            <a:endParaRPr/>
          </a:p>
        </p:txBody>
      </p:sp>
      <p:sp>
        <p:nvSpPr>
          <p:cNvPr id="81" name="Google Shape;81;p1"/>
          <p:cNvSpPr txBox="1">
            <a:spLocks noGrp="1"/>
          </p:cNvSpPr>
          <p:nvPr>
            <p:ph type="subTitle" idx="1"/>
          </p:nvPr>
        </p:nvSpPr>
        <p:spPr>
          <a:xfrm>
            <a:off x="2998850" y="3913388"/>
            <a:ext cx="6795913" cy="168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800"/>
              <a:buNone/>
            </a:pPr>
            <a:r>
              <a:rPr lang="en-US" b="1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Vedika Bang + Brian Teachout</a:t>
            </a:r>
            <a:endParaRPr sz="1800">
              <a:solidFill>
                <a:srgbClr val="85743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57437"/>
              </a:buClr>
              <a:buSzPts val="1800"/>
              <a:buNone/>
            </a:pPr>
            <a:r>
              <a:rPr lang="en-US"/>
              <a:t>6 December</a:t>
            </a:r>
            <a:r>
              <a:rPr lang="en-US" sz="1800">
                <a:solidFill>
                  <a:srgbClr val="857437"/>
                </a:solidFill>
                <a:latin typeface="Roboto"/>
                <a:ea typeface="Roboto"/>
                <a:cs typeface="Roboto"/>
                <a:sym typeface="Roboto"/>
              </a:rPr>
              <a:t>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a3749caa68_0_54"/>
          <p:cNvSpPr txBox="1">
            <a:spLocks noGrp="1"/>
          </p:cNvSpPr>
          <p:nvPr>
            <p:ph type="title"/>
          </p:nvPr>
        </p:nvSpPr>
        <p:spPr>
          <a:xfrm>
            <a:off x="491800" y="3647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Implementation: Our Tests</a:t>
            </a:r>
            <a:endParaRPr/>
          </a:p>
        </p:txBody>
      </p:sp>
      <p:sp>
        <p:nvSpPr>
          <p:cNvPr id="191" name="Google Shape;191;g1a3749caa68_0_54"/>
          <p:cNvSpPr txBox="1">
            <a:spLocks noGrp="1"/>
          </p:cNvSpPr>
          <p:nvPr>
            <p:ph type="body" idx="1"/>
          </p:nvPr>
        </p:nvSpPr>
        <p:spPr>
          <a:xfrm>
            <a:off x="585275" y="1598624"/>
            <a:ext cx="11360700" cy="521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609600" lvl="0" indent="-4826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Classifying Results</a:t>
            </a:r>
            <a:endParaRPr/>
          </a:p>
          <a:p>
            <a:pPr marL="914400" lvl="1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Delivered: </a:t>
            </a:r>
            <a:r>
              <a:rPr lang="en-US" sz="2000"/>
              <a:t>Inbox or Spam</a:t>
            </a:r>
            <a:endParaRPr/>
          </a:p>
          <a:p>
            <a:pPr marL="914400" lvl="1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Rejected: </a:t>
            </a:r>
            <a:r>
              <a:rPr lang="en-US" sz="2000"/>
              <a:t>Error vs No Error</a:t>
            </a:r>
            <a:endParaRPr/>
          </a:p>
        </p:txBody>
      </p:sp>
      <p:graphicFrame>
        <p:nvGraphicFramePr>
          <p:cNvPr id="192" name="Google Shape;192;g1a3749caa68_0_54"/>
          <p:cNvGraphicFramePr/>
          <p:nvPr/>
        </p:nvGraphicFramePr>
        <p:xfrm>
          <a:off x="952500" y="213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{5D5810BA-FC39-4214-B25E-4413F9472345}</a:tableStyleId>
              </a:tblPr>
              <a:tblGrid>
                <a:gridCol w="199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2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1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TESTS</a:t>
                      </a:r>
                      <a:endParaRPr sz="40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sng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DMARC</a:t>
                      </a:r>
                      <a:endParaRPr sz="1600" b="1" u="sng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sng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DKIM</a:t>
                      </a:r>
                      <a:endParaRPr sz="1600" b="1" u="sng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sng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SPF</a:t>
                      </a:r>
                      <a:endParaRPr sz="1600" b="1" u="sng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sng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Other DNS Records</a:t>
                      </a:r>
                      <a:endParaRPr sz="1600" b="1" u="sng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Test 1</a:t>
                      </a:r>
                      <a:endParaRPr sz="1600" b="1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Test 2</a:t>
                      </a:r>
                      <a:endParaRPr sz="1600" b="1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Test 3</a:t>
                      </a:r>
                      <a:endParaRPr sz="1600" b="1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Test 4</a:t>
                      </a:r>
                      <a:endParaRPr sz="1600" b="1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93" name="Google Shape;193;g1a3749caa68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7581" y="3467900"/>
            <a:ext cx="511080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1a3749caa68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7431" y="3467900"/>
            <a:ext cx="511080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1a3749caa68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7431" y="3984425"/>
            <a:ext cx="511080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a3749caa68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7581" y="3984425"/>
            <a:ext cx="511080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a3749caa68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7731" y="3984425"/>
            <a:ext cx="511080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1a3749caa68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6131" y="3984425"/>
            <a:ext cx="511080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1a3749caa68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1779" y="2951375"/>
            <a:ext cx="542358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1a3749caa68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1954" y="2951375"/>
            <a:ext cx="542358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1a3749caa68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7754" y="2951375"/>
            <a:ext cx="542358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1a3749caa68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7754" y="3467900"/>
            <a:ext cx="542358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a3749caa68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36129" y="3467900"/>
            <a:ext cx="542358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1a3749caa68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36129" y="2951375"/>
            <a:ext cx="542358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1a3749caa68_0_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7437" y="4495971"/>
            <a:ext cx="542350" cy="52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1a3749caa68_0_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7587" y="4495971"/>
            <a:ext cx="542350" cy="52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1a3749caa68_0_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1212" y="4498946"/>
            <a:ext cx="542350" cy="52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1a3749caa68_0_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6125" y="4498946"/>
            <a:ext cx="542350" cy="52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1a3749caa68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6454" y="309875"/>
            <a:ext cx="542358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1a3749caa68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2081" y="841550"/>
            <a:ext cx="511080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1a3749caa68_0_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7750" y="1373221"/>
            <a:ext cx="542350" cy="52150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1a3749caa68_0_54"/>
          <p:cNvSpPr txBox="1"/>
          <p:nvPr/>
        </p:nvSpPr>
        <p:spPr>
          <a:xfrm>
            <a:off x="8178800" y="296950"/>
            <a:ext cx="181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Correct</a:t>
            </a:r>
            <a:endParaRPr/>
          </a:p>
        </p:txBody>
      </p:sp>
      <p:sp>
        <p:nvSpPr>
          <p:cNvPr id="213" name="Google Shape;213;g1a3749caa68_0_54"/>
          <p:cNvSpPr txBox="1"/>
          <p:nvPr/>
        </p:nvSpPr>
        <p:spPr>
          <a:xfrm>
            <a:off x="8178800" y="813475"/>
            <a:ext cx="282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Not Configured</a:t>
            </a:r>
            <a:endParaRPr/>
          </a:p>
        </p:txBody>
      </p:sp>
      <p:sp>
        <p:nvSpPr>
          <p:cNvPr id="214" name="Google Shape;214;g1a3749caa68_0_54"/>
          <p:cNvSpPr txBox="1"/>
          <p:nvPr/>
        </p:nvSpPr>
        <p:spPr>
          <a:xfrm>
            <a:off x="8178800" y="1347613"/>
            <a:ext cx="181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Incorrect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" name="Google Shape;219;g1b9e58b26ce_0_6"/>
          <p:cNvGraphicFramePr/>
          <p:nvPr/>
        </p:nvGraphicFramePr>
        <p:xfrm>
          <a:off x="1532575" y="55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{5D5810BA-FC39-4214-B25E-4413F9472345}</a:tableStyleId>
              </a:tblPr>
              <a:tblGrid>
                <a:gridCol w="199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2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1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sng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DMARC</a:t>
                      </a:r>
                      <a:endParaRPr sz="2200" b="1" u="sng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sng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DKIM</a:t>
                      </a:r>
                      <a:endParaRPr sz="2200" b="1" u="sng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sng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SPF</a:t>
                      </a:r>
                      <a:endParaRPr sz="2200" b="1" u="sng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sng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Other DNS Records</a:t>
                      </a:r>
                      <a:endParaRPr sz="2200" b="1" u="sng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Test 1</a:t>
                      </a:r>
                      <a:endParaRPr sz="2200" b="1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Test 2</a:t>
                      </a:r>
                      <a:endParaRPr sz="2200" b="1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Test 3</a:t>
                      </a:r>
                      <a:endParaRPr sz="2200" b="1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Test 4</a:t>
                      </a:r>
                      <a:endParaRPr sz="2200" b="1">
                        <a:solidFill>
                          <a:srgbClr val="20212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0" name="Google Shape;220;g1b9e58b26ce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7656" y="1886725"/>
            <a:ext cx="511080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1b9e58b26ce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506" y="1886725"/>
            <a:ext cx="511080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1b9e58b26ce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506" y="2403250"/>
            <a:ext cx="511080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1b9e58b26ce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7656" y="2403250"/>
            <a:ext cx="511080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1b9e58b26ce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7806" y="2403250"/>
            <a:ext cx="511080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1b9e58b26ce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6206" y="2403250"/>
            <a:ext cx="511080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1b9e58b26ce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1854" y="1370200"/>
            <a:ext cx="542358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1b9e58b26ce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2029" y="1370200"/>
            <a:ext cx="542358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1b9e58b26ce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7829" y="1370200"/>
            <a:ext cx="542358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1b9e58b26ce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7829" y="1886725"/>
            <a:ext cx="542358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1b9e58b26ce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16204" y="1886725"/>
            <a:ext cx="542358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1b9e58b26ce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16204" y="1370200"/>
            <a:ext cx="542358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1b9e58b26ce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7512" y="2914796"/>
            <a:ext cx="542350" cy="52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1b9e58b26ce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7662" y="2914796"/>
            <a:ext cx="542350" cy="52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1b9e58b26ce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1287" y="2917771"/>
            <a:ext cx="542350" cy="52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1b9e58b26ce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16200" y="2917771"/>
            <a:ext cx="542350" cy="52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b9e58b26ce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579" y="3597675"/>
            <a:ext cx="542358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1b9e58b26ce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8581" y="3597650"/>
            <a:ext cx="511080" cy="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1b9e58b26ce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6325" y="3595146"/>
            <a:ext cx="542350" cy="52150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1b9e58b26ce_0_6"/>
          <p:cNvSpPr txBox="1"/>
          <p:nvPr/>
        </p:nvSpPr>
        <p:spPr>
          <a:xfrm>
            <a:off x="2074925" y="3584750"/>
            <a:ext cx="22569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Configured and Matches</a:t>
            </a:r>
            <a:endParaRPr/>
          </a:p>
        </p:txBody>
      </p:sp>
      <p:sp>
        <p:nvSpPr>
          <p:cNvPr id="240" name="Google Shape;240;g1b9e58b26ce_0_6"/>
          <p:cNvSpPr txBox="1"/>
          <p:nvPr/>
        </p:nvSpPr>
        <p:spPr>
          <a:xfrm>
            <a:off x="5305300" y="3569575"/>
            <a:ext cx="282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Not Configured</a:t>
            </a:r>
            <a:endParaRPr/>
          </a:p>
        </p:txBody>
      </p:sp>
      <p:sp>
        <p:nvSpPr>
          <p:cNvPr id="241" name="Google Shape;241;g1b9e58b26ce_0_6"/>
          <p:cNvSpPr txBox="1"/>
          <p:nvPr/>
        </p:nvSpPr>
        <p:spPr>
          <a:xfrm>
            <a:off x="8688775" y="3584750"/>
            <a:ext cx="28050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Configured and Does Not Match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" name="Google Shape;246;g1a034cd4c02_0_109"/>
          <p:cNvGraphicFramePr/>
          <p:nvPr/>
        </p:nvGraphicFramePr>
        <p:xfrm>
          <a:off x="2026350" y="106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{82D5AA0D-A965-473E-9776-17E98B418D99}</a:tableStyleId>
              </a:tblPr>
              <a:tblGrid>
                <a:gridCol w="146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25" marR="91425" marT="91425" marB="91425" anchor="b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Test 1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Test 2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Test 3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Test 4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GMAIL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inbox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spam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rejected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rejected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Yahoo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inbox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spam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inbox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spam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Yandex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rejected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rejected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rejected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rejected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Proton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inbox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inbox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inbox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inbox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Outlook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rejected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rejected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rejected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rejected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GMX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rejected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rejected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rejected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rejected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Tutanota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rejected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rejected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rejected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rejected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AOL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spam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inbox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spam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spam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a034cd4c02_0_1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Retrospective</a:t>
            </a:r>
            <a:endParaRPr/>
          </a:p>
        </p:txBody>
      </p:sp>
      <p:sp>
        <p:nvSpPr>
          <p:cNvPr id="252" name="Google Shape;252;g1a034cd4c02_0_1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How was it different/harder than expected?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Finding an Internet connection for testing was more difficult than expected.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Getting email into inbox was easier than expected.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What would you do different?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Diversify the sending addresses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a034cd4c02_0_1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remains to be done?</a:t>
            </a:r>
            <a:endParaRPr/>
          </a:p>
        </p:txBody>
      </p:sp>
      <p:sp>
        <p:nvSpPr>
          <p:cNvPr id="258" name="Google Shape;258;g1a034cd4c02_0_1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Conduct a second round of testing with unique email addresses.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Try AWS unblocking again.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a3749caa68_0_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References/Resources</a:t>
            </a:r>
            <a:endParaRPr/>
          </a:p>
        </p:txBody>
      </p:sp>
      <p:sp>
        <p:nvSpPr>
          <p:cNvPr id="264" name="Google Shape;264;g1a3749caa68_0_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Xfinity -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https://www.xfinity.com/support/articles/email-port-25-no-longer-supported</a:t>
            </a:r>
            <a:endParaRPr sz="180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IETF RFCs</a:t>
            </a:r>
            <a:endParaRPr sz="1800"/>
          </a:p>
          <a:p>
            <a:pPr marL="914400" lvl="1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u="sng">
                <a:solidFill>
                  <a:schemeClr val="hlink"/>
                </a:solidFill>
                <a:hlinkClick r:id="rId4"/>
              </a:rPr>
              <a:t>https://www.rfc-editor.org/rfc/rfc5068</a:t>
            </a:r>
            <a:endParaRPr sz="1400"/>
          </a:p>
          <a:p>
            <a:pPr marL="914400" lvl="1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u="sng">
                <a:solidFill>
                  <a:schemeClr val="hlink"/>
                </a:solidFill>
                <a:hlinkClick r:id="rId5"/>
              </a:rPr>
              <a:t>https://www.rfc-editor.org/rfc/rfc4409</a:t>
            </a:r>
            <a:endParaRPr sz="140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M3AAWG Paper - </a:t>
            </a:r>
            <a:r>
              <a:rPr lang="en-US" sz="1800" u="sng">
                <a:solidFill>
                  <a:schemeClr val="hlink"/>
                </a:solidFill>
                <a:hlinkClick r:id="rId6"/>
              </a:rPr>
              <a:t>https://www.m3aawg.org/sites/default/files/document/MAAWG_Port25rec0511.pdf</a:t>
            </a:r>
            <a:endParaRPr sz="180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AirFi - </a:t>
            </a:r>
            <a:r>
              <a:rPr lang="en-US" sz="1800" u="sng">
                <a:solidFill>
                  <a:schemeClr val="hlink"/>
                </a:solidFill>
                <a:hlinkClick r:id="rId7"/>
              </a:rPr>
              <a:t>https://www.airfi.today/</a:t>
            </a:r>
            <a:endParaRPr sz="180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iRedMail - </a:t>
            </a:r>
            <a:r>
              <a:rPr lang="en-US" sz="1800" u="sng">
                <a:solidFill>
                  <a:schemeClr val="hlink"/>
                </a:solidFill>
                <a:hlinkClick r:id="rId8"/>
              </a:rPr>
              <a:t>https://www.iredmail.org/index.html</a:t>
            </a:r>
            <a:r>
              <a:rPr lang="en-US" sz="1800"/>
              <a:t> </a:t>
            </a:r>
            <a:endParaRPr sz="180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Google Domains - </a:t>
            </a:r>
            <a:r>
              <a:rPr lang="en-US" sz="1800" u="sng">
                <a:solidFill>
                  <a:schemeClr val="hlink"/>
                </a:solidFill>
                <a:hlinkClick r:id="rId9"/>
              </a:rPr>
              <a:t>https://domains.google.com/registrar/</a:t>
            </a:r>
            <a:endParaRPr sz="180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Port Testing - </a:t>
            </a:r>
            <a:r>
              <a:rPr lang="en-US" sz="1800" u="sng">
                <a:solidFill>
                  <a:schemeClr val="hlink"/>
                </a:solidFill>
                <a:hlinkClick r:id="rId10"/>
              </a:rPr>
              <a:t>http://portquiz.net/</a:t>
            </a:r>
            <a:endParaRPr sz="180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Email/DNS Checking</a:t>
            </a:r>
            <a:endParaRPr sz="1800"/>
          </a:p>
          <a:p>
            <a:pPr marL="91440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11"/>
              </a:rPr>
              <a:t>https://toolbox.googleapps.com/apps/checkmx/</a:t>
            </a:r>
            <a:endParaRPr sz="1800"/>
          </a:p>
          <a:p>
            <a:pPr marL="91440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12"/>
              </a:rPr>
              <a:t>https://mxtoolbox.com/emailhealth/mail.bvemail.net/</a:t>
            </a:r>
            <a:endParaRPr sz="1800"/>
          </a:p>
          <a:p>
            <a:pPr marL="91440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13"/>
              </a:rPr>
              <a:t>https://www.dmarcanalyzer.com/dkim/dkim-checker/</a:t>
            </a:r>
            <a:endParaRPr sz="1800"/>
          </a:p>
          <a:p>
            <a:pPr marL="91440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14"/>
              </a:rPr>
              <a:t>https://dkimvalidator.com/</a:t>
            </a:r>
            <a:endParaRPr sz="180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Gmail Deliverability - </a:t>
            </a:r>
            <a:r>
              <a:rPr lang="en-US" sz="1800" u="sng">
                <a:solidFill>
                  <a:schemeClr val="hlink"/>
                </a:solidFill>
                <a:hlinkClick r:id="rId15"/>
              </a:rPr>
              <a:t>https://support.google.com/mail/answer/81126?hl=e</a:t>
            </a:r>
            <a:r>
              <a:rPr lang="en-US" sz="1800" u="sng">
                <a:solidFill>
                  <a:schemeClr val="hlink"/>
                </a:solidFill>
                <a:hlinkClick r:id="rId15"/>
              </a:rPr>
              <a:t>n</a:t>
            </a:r>
            <a:endParaRPr sz="1800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Email Server Configuration - </a:t>
            </a:r>
            <a:r>
              <a:rPr lang="en-US" sz="1800" u="sng">
                <a:solidFill>
                  <a:schemeClr val="hlink"/>
                </a:solidFill>
                <a:hlinkClick r:id="rId16"/>
              </a:rPr>
              <a:t>https://arstechnica.com/information-technology/2014/02/how-to-run-your-own-e-mail-server-with-your-own-domain-part-1/</a:t>
            </a:r>
            <a:r>
              <a:rPr lang="en-US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7ff01c6409_0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Errors - Yandex, Outlook</a:t>
            </a:r>
            <a:endParaRPr/>
          </a:p>
        </p:txBody>
      </p:sp>
      <p:pic>
        <p:nvPicPr>
          <p:cNvPr id="270" name="Google Shape;270;g17ff01c640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650" y="1312400"/>
            <a:ext cx="4527301" cy="532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17ff01c640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7551" y="1376104"/>
            <a:ext cx="3813703" cy="5196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7ff01c6409_0_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Errors - Google</a:t>
            </a:r>
            <a:endParaRPr/>
          </a:p>
        </p:txBody>
      </p:sp>
      <p:pic>
        <p:nvPicPr>
          <p:cNvPr id="277" name="Google Shape;277;g17ff01c6409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1150" y="452775"/>
            <a:ext cx="4338525" cy="609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17ff01c6409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750" y="1268675"/>
            <a:ext cx="3822700" cy="546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>
            <a:spLocks noGrp="1"/>
          </p:cNvSpPr>
          <p:nvPr>
            <p:ph type="title"/>
          </p:nvPr>
        </p:nvSpPr>
        <p:spPr>
          <a:xfrm>
            <a:off x="496200" y="89077"/>
            <a:ext cx="113148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Motivation </a:t>
            </a:r>
            <a:endParaRPr/>
          </a:p>
        </p:txBody>
      </p:sp>
      <p:sp>
        <p:nvSpPr>
          <p:cNvPr id="87" name="Google Shape;87;p3"/>
          <p:cNvSpPr txBox="1">
            <a:spLocks noGrp="1"/>
          </p:cNvSpPr>
          <p:nvPr>
            <p:ph type="body" idx="1"/>
          </p:nvPr>
        </p:nvSpPr>
        <p:spPr>
          <a:xfrm>
            <a:off x="381000" y="312097"/>
            <a:ext cx="11430000" cy="5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How hard is it to send emails from a residential internet connection?</a:t>
            </a:r>
            <a:endParaRPr b="1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Roboto"/>
              <a:buChar char="●"/>
            </a:pPr>
            <a:r>
              <a:rPr lang="en-US" sz="2700"/>
              <a:t>Privacy.</a:t>
            </a:r>
            <a:endParaRPr sz="2700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lang="en-US" sz="2700">
                <a:highlight>
                  <a:srgbClr val="FFFFFF"/>
                </a:highlight>
              </a:rPr>
              <a:t>no one else has the opportunity to look at your messages or advertise alongside them. </a:t>
            </a:r>
            <a:endParaRPr sz="2700">
              <a:highlight>
                <a:srgbClr val="FFFFFF"/>
              </a:highlight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lang="en-US" sz="2700">
                <a:highlight>
                  <a:srgbClr val="FFFFFF"/>
                </a:highlight>
              </a:rPr>
              <a:t>In an added bonus, your email will keep working even when Gmail, Outlook, or iCloud happens to be down.</a:t>
            </a:r>
            <a:endParaRPr sz="2700"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highlight>
                  <a:srgbClr val="FFFFFF"/>
                </a:highlight>
              </a:rPr>
              <a:t>Why Hillary Clinton’s E-Mail Server Is Less Odd Than You Think</a:t>
            </a:r>
            <a:endParaRPr sz="2700">
              <a:highlight>
                <a:srgbClr val="FFFFFF"/>
              </a:highlight>
            </a:endParaRPr>
          </a:p>
          <a:p>
            <a:pPr marL="457200" lvl="0" indent="-40005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2700"/>
              <a:buFont typeface="Roboto"/>
              <a:buChar char="●"/>
            </a:pPr>
            <a:r>
              <a:rPr lang="en-US" sz="2700">
                <a:highlight>
                  <a:srgbClr val="FFFFFF"/>
                </a:highlight>
              </a:rPr>
              <a:t>Spammers and phishers</a:t>
            </a:r>
            <a:endParaRPr sz="27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7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Motivation – Problem and Questions</a:t>
            </a: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381000" y="1864349"/>
            <a:ext cx="114300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2800"/>
              <a:buChar char="•"/>
            </a:pPr>
            <a:r>
              <a:rPr lang="en-US" b="1"/>
              <a:t>How hard is it to send emails from a residential internet connection?</a:t>
            </a:r>
            <a:endParaRPr b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2500"/>
              <a:t>It is arduous, hard yet rewarding.</a:t>
            </a:r>
            <a:endParaRPr sz="2500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2800"/>
              <a:buChar char="•"/>
            </a:pPr>
            <a:r>
              <a:rPr lang="en-US"/>
              <a:t>What limitations are applied by the ISP?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Char char="-"/>
            </a:pPr>
            <a:r>
              <a:rPr lang="en-US" sz="2500">
                <a:highlight>
                  <a:srgbClr val="FFFFFF"/>
                </a:highlight>
              </a:rPr>
              <a:t>Your deliverability is only as strong as your weakest sender.</a:t>
            </a:r>
            <a:endParaRPr sz="25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Approach – Our Approach</a:t>
            </a:r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381000" y="1215484"/>
            <a:ext cx="11430000" cy="4994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2700"/>
              <a:buChar char="•"/>
            </a:pPr>
            <a:r>
              <a:rPr lang="en-US" sz="2700">
                <a:latin typeface="Roboto"/>
                <a:ea typeface="Roboto"/>
                <a:cs typeface="Roboto"/>
                <a:sym typeface="Roboto"/>
              </a:rPr>
              <a:t>This </a:t>
            </a:r>
            <a:r>
              <a:rPr lang="en-US" sz="2700"/>
              <a:t>is largely an experimental study.</a:t>
            </a: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2286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2700"/>
              <a:buChar char="•"/>
            </a:pPr>
            <a:r>
              <a:rPr lang="en-US" sz="2700"/>
              <a:t>Try to send emails from our residential connection.</a:t>
            </a:r>
            <a:endParaRPr sz="27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/>
          </a:p>
          <a:p>
            <a:pPr marL="685800" lvl="1" indent="-247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2700"/>
              <a:buChar char="•"/>
            </a:pPr>
            <a:r>
              <a:rPr lang="en-US" sz="2700"/>
              <a:t>Go from well configured =&gt; poorly configured</a:t>
            </a:r>
            <a:endParaRPr sz="2700"/>
          </a:p>
          <a:p>
            <a:pPr marL="9144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700"/>
          </a:p>
          <a:p>
            <a:pPr marL="685800" lvl="1" indent="-247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2700"/>
              <a:buChar char="•"/>
            </a:pPr>
            <a:r>
              <a:rPr lang="en-US" sz="2700"/>
              <a:t>Record Observations</a:t>
            </a:r>
            <a:endParaRPr sz="27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>
          <a:xfrm>
            <a:off x="400050" y="200725"/>
            <a:ext cx="92892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Approach – How </a:t>
            </a:r>
            <a:r>
              <a:rPr lang="en-US"/>
              <a:t>Our Approach is Different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1"/>
          </p:nvPr>
        </p:nvSpPr>
        <p:spPr>
          <a:xfrm>
            <a:off x="381000" y="1215484"/>
            <a:ext cx="11430000" cy="4994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2700"/>
              <a:buChar char="•"/>
            </a:pPr>
            <a:r>
              <a:rPr lang="en-US" sz="2700"/>
              <a:t> </a:t>
            </a:r>
            <a:r>
              <a:rPr lang="en-US" sz="2700">
                <a:latin typeface="Roboto"/>
                <a:ea typeface="Roboto"/>
                <a:cs typeface="Roboto"/>
                <a:sym typeface="Roboto"/>
              </a:rPr>
              <a:t>It probably is not novel, but there hasn’t been much recent work in the spac</a:t>
            </a:r>
            <a:r>
              <a:rPr lang="en-US" sz="2700"/>
              <a:t>e where rate of false positive is negligible. </a:t>
            </a:r>
            <a:endParaRPr sz="27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lang="en-US" sz="2700"/>
              <a:t>Examination based on policy filtering</a:t>
            </a:r>
            <a:endParaRPr sz="27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2286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2700"/>
              <a:buChar char="•"/>
            </a:pPr>
            <a:r>
              <a:rPr lang="en-US" sz="2700"/>
              <a:t> It is practical and our results speak volumes for criteria set by the spam filters of prominent email servers.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a034cd4c02_0_59"/>
          <p:cNvSpPr txBox="1">
            <a:spLocks noGrp="1"/>
          </p:cNvSpPr>
          <p:nvPr>
            <p:ph type="body" idx="1"/>
          </p:nvPr>
        </p:nvSpPr>
        <p:spPr>
          <a:xfrm>
            <a:off x="565400" y="1248350"/>
            <a:ext cx="10970700" cy="471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-476250" algn="l" rtl="0"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We Tried:</a:t>
            </a:r>
            <a:endParaRPr sz="2700"/>
          </a:p>
          <a:p>
            <a:pPr marL="1219200" lvl="1" indent="-444500" algn="l" rtl="0"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Xfinity</a:t>
            </a:r>
            <a:endParaRPr sz="2200"/>
          </a:p>
          <a:p>
            <a:pPr marL="1219200" lvl="1" indent="-444500" algn="l" rtl="0"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Google Cloud, AWS*, Azure, Linode</a:t>
            </a:r>
            <a:endParaRPr sz="2200"/>
          </a:p>
          <a:p>
            <a:pPr marL="609600" lvl="0" indent="-476250" algn="l" rtl="0"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Port 25 (SMTP + SMTP Exchange) is blocked. A lot.</a:t>
            </a:r>
            <a:endParaRPr sz="2200"/>
          </a:p>
          <a:p>
            <a:pPr marL="609600" lvl="0" indent="-476250" algn="l" rtl="0"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Why? Ports 465 and 587 are preferred:</a:t>
            </a:r>
            <a:endParaRPr sz="2700"/>
          </a:p>
          <a:p>
            <a:pPr marL="1219200" lvl="1" indent="-444500" algn="l" rtl="0"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Messaging, Malware and Mobile Anti-Abuse Working Group </a:t>
            </a:r>
            <a:r>
              <a:rPr lang="en-US" sz="2200" b="1"/>
              <a:t>(M3AAWG)</a:t>
            </a:r>
            <a:endParaRPr sz="2200" b="1"/>
          </a:p>
          <a:p>
            <a:pPr marL="1219200" lvl="1" indent="-444500" algn="l" rtl="0"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Internet Engineering Task Force </a:t>
            </a:r>
            <a:r>
              <a:rPr lang="en-US" sz="2200" b="1"/>
              <a:t>(IETF)</a:t>
            </a:r>
            <a:endParaRPr sz="22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700"/>
              <a:t>Also restricted</a:t>
            </a:r>
            <a:r>
              <a:rPr lang="en-US" sz="2300"/>
              <a:t> (reportedly)</a:t>
            </a:r>
            <a:r>
              <a:rPr lang="en-US" sz="2700"/>
              <a:t>:</a:t>
            </a:r>
            <a:endParaRPr sz="2700"/>
          </a:p>
        </p:txBody>
      </p:sp>
      <p:sp>
        <p:nvSpPr>
          <p:cNvPr id="111" name="Google Shape;111;g1a034cd4c02_0_59"/>
          <p:cNvSpPr txBox="1">
            <a:spLocks noGrp="1"/>
          </p:cNvSpPr>
          <p:nvPr>
            <p:ph type="title"/>
          </p:nvPr>
        </p:nvSpPr>
        <p:spPr>
          <a:xfrm>
            <a:off x="499102" y="277225"/>
            <a:ext cx="11037000" cy="1017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Results: What Restrictions are applied by the ISP?</a:t>
            </a:r>
            <a:endParaRPr/>
          </a:p>
        </p:txBody>
      </p:sp>
      <p:pic>
        <p:nvPicPr>
          <p:cNvPr id="112" name="Google Shape;112;g1a034cd4c02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164" y="5096623"/>
            <a:ext cx="1182933" cy="5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1a034cd4c02_0_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0163" y="5736288"/>
            <a:ext cx="944150" cy="94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1a034cd4c02_0_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2475" y="6355900"/>
            <a:ext cx="1133475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1a034cd4c02_0_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25525" y="5895350"/>
            <a:ext cx="2096699" cy="49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1a034cd4c02_0_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65875" y="5012227"/>
            <a:ext cx="1357675" cy="76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1a034cd4c02_0_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39337" y="6194582"/>
            <a:ext cx="1178850" cy="389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1a034cd4c02_0_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2661" y="5878299"/>
            <a:ext cx="613025" cy="66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1a034cd4c02_0_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52825" y="4867963"/>
            <a:ext cx="944150" cy="94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1a034cd4c02_0_59"/>
          <p:cNvPicPr preferRelativeResize="0"/>
          <p:nvPr/>
        </p:nvPicPr>
        <p:blipFill rotWithShape="1">
          <a:blip r:embed="rId11">
            <a:alphaModFix/>
          </a:blip>
          <a:srcRect l="27170" r="29431"/>
          <a:stretch/>
        </p:blipFill>
        <p:spPr>
          <a:xfrm>
            <a:off x="8814239" y="5772502"/>
            <a:ext cx="867411" cy="102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a034cd4c02_0_5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933019" y="5253569"/>
            <a:ext cx="591475" cy="5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a034cd4c02_0_5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853975" y="5253580"/>
            <a:ext cx="1182925" cy="277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a034cd4c02_0_5"/>
          <p:cNvSpPr txBox="1">
            <a:spLocks noGrp="1"/>
          </p:cNvSpPr>
          <p:nvPr>
            <p:ph type="title"/>
          </p:nvPr>
        </p:nvSpPr>
        <p:spPr>
          <a:xfrm>
            <a:off x="491800" y="3647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Implementation: Our Test Setup</a:t>
            </a:r>
            <a:endParaRPr/>
          </a:p>
        </p:txBody>
      </p:sp>
      <p:sp>
        <p:nvSpPr>
          <p:cNvPr id="128" name="Google Shape;128;g1a034cd4c02_0_5"/>
          <p:cNvSpPr txBox="1">
            <a:spLocks noGrp="1"/>
          </p:cNvSpPr>
          <p:nvPr>
            <p:ph type="body" idx="1"/>
          </p:nvPr>
        </p:nvSpPr>
        <p:spPr>
          <a:xfrm>
            <a:off x="585275" y="1721525"/>
            <a:ext cx="11360700" cy="499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609600" lvl="0" indent="-4826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Connection: Small Rural Wireless Internet Service Provider (WISP)</a:t>
            </a:r>
            <a:endParaRPr/>
          </a:p>
          <a:p>
            <a:pPr marL="914400" lvl="1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They don’t block Port 25! </a:t>
            </a:r>
            <a:endParaRPr/>
          </a:p>
          <a:p>
            <a:pPr marL="914400" lvl="1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No IPV6</a:t>
            </a:r>
            <a:endParaRPr/>
          </a:p>
          <a:p>
            <a:pPr marL="914400" lvl="1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No Port Forwarding</a:t>
            </a:r>
            <a:endParaRPr/>
          </a:p>
          <a:p>
            <a:pPr marL="914400" lvl="1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No PTR Records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609600" lvl="0" indent="-4826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Server Setup</a:t>
            </a:r>
            <a:endParaRPr/>
          </a:p>
          <a:p>
            <a:pPr marL="914400" lvl="1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Postfix</a:t>
            </a:r>
            <a:endParaRPr/>
          </a:p>
          <a:p>
            <a:pPr marL="914400" lvl="1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Dovecot</a:t>
            </a:r>
            <a:endParaRPr/>
          </a:p>
          <a:p>
            <a:pPr marL="914400" lvl="1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Security Services</a:t>
            </a:r>
            <a:endParaRPr/>
          </a:p>
          <a:p>
            <a:pPr marL="914400" lvl="1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Webmail</a:t>
            </a:r>
            <a:endParaRPr/>
          </a:p>
        </p:txBody>
      </p:sp>
      <p:pic>
        <p:nvPicPr>
          <p:cNvPr id="129" name="Google Shape;129;g1a034cd4c02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875" y="2939575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a034cd4c02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8075" y="2571523"/>
            <a:ext cx="368075" cy="36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a034cd4c02_0_5"/>
          <p:cNvPicPr preferRelativeResize="0"/>
          <p:nvPr/>
        </p:nvPicPr>
        <p:blipFill rotWithShape="1">
          <a:blip r:embed="rId5">
            <a:alphaModFix/>
          </a:blip>
          <a:srcRect l="14244" t="22568" b="18337"/>
          <a:stretch/>
        </p:blipFill>
        <p:spPr>
          <a:xfrm>
            <a:off x="1323250" y="4036825"/>
            <a:ext cx="1510125" cy="4221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9525" algn="bl" rotWithShape="0">
              <a:srgbClr val="000000">
                <a:alpha val="50000"/>
              </a:srgbClr>
            </a:outerShdw>
          </a:effectLst>
        </p:spPr>
      </p:pic>
      <p:pic>
        <p:nvPicPr>
          <p:cNvPr id="132" name="Google Shape;132;g1a034cd4c02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875" y="3305325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a034cd4c02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7838" y="3671075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a034cd4c02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3250" y="1128276"/>
            <a:ext cx="2296550" cy="9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a034cd4c02_0_0"/>
          <p:cNvSpPr/>
          <p:nvPr/>
        </p:nvSpPr>
        <p:spPr>
          <a:xfrm>
            <a:off x="491800" y="5258025"/>
            <a:ext cx="9174000" cy="1599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1a034cd4c02_0_0"/>
          <p:cNvSpPr/>
          <p:nvPr/>
        </p:nvSpPr>
        <p:spPr>
          <a:xfrm>
            <a:off x="387350" y="1068250"/>
            <a:ext cx="11609700" cy="4069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u="sng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g1a034cd4c02_0_0"/>
          <p:cNvSpPr txBox="1">
            <a:spLocks noGrp="1"/>
          </p:cNvSpPr>
          <p:nvPr>
            <p:ph type="title"/>
          </p:nvPr>
        </p:nvSpPr>
        <p:spPr>
          <a:xfrm>
            <a:off x="491800" y="364775"/>
            <a:ext cx="78321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Implementation: DNS + Email</a:t>
            </a:r>
            <a:endParaRPr/>
          </a:p>
        </p:txBody>
      </p:sp>
      <p:pic>
        <p:nvPicPr>
          <p:cNvPr id="142" name="Google Shape;142;g1a034cd4c0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150" y="2427616"/>
            <a:ext cx="3543300" cy="51738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3" name="Google Shape;143;g1a034cd4c0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7825" y="2434275"/>
            <a:ext cx="4974725" cy="695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g1a034cd4c02_0_0"/>
          <p:cNvPicPr preferRelativeResize="0"/>
          <p:nvPr/>
        </p:nvPicPr>
        <p:blipFill rotWithShape="1">
          <a:blip r:embed="rId5">
            <a:alphaModFix/>
          </a:blip>
          <a:srcRect b="67750"/>
          <a:stretch/>
        </p:blipFill>
        <p:spPr>
          <a:xfrm>
            <a:off x="995750" y="4138075"/>
            <a:ext cx="4855800" cy="9999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45" name="Google Shape;145;g1a034cd4c02_0_0"/>
          <p:cNvCxnSpPr/>
          <p:nvPr/>
        </p:nvCxnSpPr>
        <p:spPr>
          <a:xfrm rot="10800000" flipH="1">
            <a:off x="1293800" y="2856275"/>
            <a:ext cx="720300" cy="93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" name="Google Shape;146;g1a034cd4c02_0_0"/>
          <p:cNvCxnSpPr/>
          <p:nvPr/>
        </p:nvCxnSpPr>
        <p:spPr>
          <a:xfrm rot="10800000" flipH="1">
            <a:off x="1202975" y="4432325"/>
            <a:ext cx="720300" cy="93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" name="Google Shape;147;g1a034cd4c02_0_0"/>
          <p:cNvCxnSpPr/>
          <p:nvPr/>
        </p:nvCxnSpPr>
        <p:spPr>
          <a:xfrm rot="10800000" flipH="1">
            <a:off x="7295025" y="2472525"/>
            <a:ext cx="1001100" cy="93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g1a034cd4c02_0_0"/>
          <p:cNvSpPr txBox="1"/>
          <p:nvPr/>
        </p:nvSpPr>
        <p:spPr>
          <a:xfrm>
            <a:off x="1025150" y="1679075"/>
            <a:ext cx="39642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SPF</a:t>
            </a:r>
            <a:r>
              <a:rPr lang="en-US" sz="24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: Who can send mail for my domain?</a:t>
            </a:r>
            <a:endParaRPr sz="2400"/>
          </a:p>
        </p:txBody>
      </p:sp>
      <p:sp>
        <p:nvSpPr>
          <p:cNvPr id="149" name="Google Shape;149;g1a034cd4c02_0_0"/>
          <p:cNvSpPr txBox="1"/>
          <p:nvPr/>
        </p:nvSpPr>
        <p:spPr>
          <a:xfrm>
            <a:off x="1202975" y="3386800"/>
            <a:ext cx="45897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DKIM</a:t>
            </a:r>
            <a:r>
              <a:rPr lang="en-US" sz="24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: How do you know the mail is from my server?</a:t>
            </a:r>
            <a:endParaRPr sz="2400"/>
          </a:p>
        </p:txBody>
      </p:sp>
      <p:cxnSp>
        <p:nvCxnSpPr>
          <p:cNvPr id="150" name="Google Shape;150;g1a034cd4c02_0_0"/>
          <p:cNvCxnSpPr>
            <a:stCxn id="142" idx="3"/>
            <a:endCxn id="143" idx="1"/>
          </p:cNvCxnSpPr>
          <p:nvPr/>
        </p:nvCxnSpPr>
        <p:spPr>
          <a:xfrm>
            <a:off x="4568450" y="2686308"/>
            <a:ext cx="2479500" cy="957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1" name="Google Shape;151;g1a034cd4c02_0_0"/>
          <p:cNvCxnSpPr/>
          <p:nvPr/>
        </p:nvCxnSpPr>
        <p:spPr>
          <a:xfrm rot="10800000" flipH="1">
            <a:off x="5880975" y="3162492"/>
            <a:ext cx="1136100" cy="14331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2" name="Google Shape;152;g1a034cd4c02_0_0"/>
          <p:cNvSpPr txBox="1"/>
          <p:nvPr/>
        </p:nvSpPr>
        <p:spPr>
          <a:xfrm>
            <a:off x="7001075" y="1702900"/>
            <a:ext cx="47502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DMARC</a:t>
            </a:r>
            <a:r>
              <a:rPr lang="en-US" sz="24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: What if the email isn’t from me?</a:t>
            </a:r>
            <a:endParaRPr sz="2400"/>
          </a:p>
        </p:txBody>
      </p:sp>
      <p:sp>
        <p:nvSpPr>
          <p:cNvPr id="153" name="Google Shape;153;g1a034cd4c02_0_0"/>
          <p:cNvSpPr txBox="1"/>
          <p:nvPr/>
        </p:nvSpPr>
        <p:spPr>
          <a:xfrm>
            <a:off x="710400" y="5513013"/>
            <a:ext cx="71862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PTR</a:t>
            </a:r>
            <a:r>
              <a:rPr lang="en-US" sz="24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: What domain does this IP belong to?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54" name="Google Shape;154;g1a034cd4c02_0_0"/>
          <p:cNvSpPr txBox="1"/>
          <p:nvPr/>
        </p:nvSpPr>
        <p:spPr>
          <a:xfrm>
            <a:off x="6624075" y="4579950"/>
            <a:ext cx="5043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 i="1" u="sng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Configured at the Domain (us)</a:t>
            </a:r>
            <a:endParaRPr sz="2200" b="1" i="1" u="sng"/>
          </a:p>
        </p:txBody>
      </p:sp>
      <p:sp>
        <p:nvSpPr>
          <p:cNvPr id="155" name="Google Shape;155;g1a034cd4c02_0_0"/>
          <p:cNvSpPr txBox="1"/>
          <p:nvPr/>
        </p:nvSpPr>
        <p:spPr>
          <a:xfrm>
            <a:off x="4622750" y="6285225"/>
            <a:ext cx="5043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 i="1" u="sng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Configured at the ISP (not us)</a:t>
            </a:r>
            <a:endParaRPr sz="2200" b="1" i="1" u="sng"/>
          </a:p>
        </p:txBody>
      </p:sp>
      <p:sp>
        <p:nvSpPr>
          <p:cNvPr id="156" name="Google Shape;156;g1a034cd4c02_0_0"/>
          <p:cNvSpPr txBox="1"/>
          <p:nvPr/>
        </p:nvSpPr>
        <p:spPr>
          <a:xfrm>
            <a:off x="7225550" y="4062750"/>
            <a:ext cx="47970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Standard Records:</a:t>
            </a:r>
            <a:r>
              <a:rPr lang="en-US" sz="24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 A, AAAA, MX</a:t>
            </a:r>
            <a:endParaRPr sz="2400"/>
          </a:p>
        </p:txBody>
      </p:sp>
      <p:sp>
        <p:nvSpPr>
          <p:cNvPr id="157" name="Google Shape;157;g1a034cd4c02_0_0"/>
          <p:cNvSpPr txBox="1"/>
          <p:nvPr/>
        </p:nvSpPr>
        <p:spPr>
          <a:xfrm>
            <a:off x="1025150" y="3131338"/>
            <a:ext cx="43599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DomainKeys Identified Email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g1a034cd4c02_0_0"/>
          <p:cNvSpPr txBox="1"/>
          <p:nvPr/>
        </p:nvSpPr>
        <p:spPr>
          <a:xfrm>
            <a:off x="1025150" y="1474300"/>
            <a:ext cx="43599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Sender Policy Framework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g1a034cd4c02_0_0"/>
          <p:cNvSpPr txBox="1"/>
          <p:nvPr/>
        </p:nvSpPr>
        <p:spPr>
          <a:xfrm>
            <a:off x="6738425" y="1511725"/>
            <a:ext cx="55335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Domain-based Message Authentication, Reporting &amp; Conformance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g1a034cd4c02_0_0"/>
          <p:cNvSpPr txBox="1"/>
          <p:nvPr/>
        </p:nvSpPr>
        <p:spPr>
          <a:xfrm>
            <a:off x="710400" y="5293338"/>
            <a:ext cx="43599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Pointer Record: Reverse DNS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b9e58b26ce_0_34"/>
          <p:cNvSpPr/>
          <p:nvPr/>
        </p:nvSpPr>
        <p:spPr>
          <a:xfrm>
            <a:off x="411875" y="4723938"/>
            <a:ext cx="9174000" cy="1599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b9e58b26ce_0_34"/>
          <p:cNvSpPr/>
          <p:nvPr/>
        </p:nvSpPr>
        <p:spPr>
          <a:xfrm>
            <a:off x="307425" y="534163"/>
            <a:ext cx="11609700" cy="4069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u="sng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7" name="Google Shape;167;g1b9e58b26ce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225" y="1893529"/>
            <a:ext cx="3543300" cy="51738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g1b9e58b26ce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8025" y="2073925"/>
            <a:ext cx="4904950" cy="695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g1b9e58b26ce_0_34"/>
          <p:cNvPicPr preferRelativeResize="0"/>
          <p:nvPr/>
        </p:nvPicPr>
        <p:blipFill rotWithShape="1">
          <a:blip r:embed="rId5">
            <a:alphaModFix/>
          </a:blip>
          <a:srcRect b="67750"/>
          <a:stretch/>
        </p:blipFill>
        <p:spPr>
          <a:xfrm>
            <a:off x="915825" y="3603988"/>
            <a:ext cx="4855800" cy="9999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70" name="Google Shape;170;g1b9e58b26ce_0_34"/>
          <p:cNvCxnSpPr/>
          <p:nvPr/>
        </p:nvCxnSpPr>
        <p:spPr>
          <a:xfrm rot="10800000" flipH="1">
            <a:off x="1213875" y="2322188"/>
            <a:ext cx="720300" cy="93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g1b9e58b26ce_0_34"/>
          <p:cNvCxnSpPr/>
          <p:nvPr/>
        </p:nvCxnSpPr>
        <p:spPr>
          <a:xfrm rot="10800000" flipH="1">
            <a:off x="1123050" y="3898238"/>
            <a:ext cx="720300" cy="93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Google Shape;172;g1b9e58b26ce_0_34"/>
          <p:cNvCxnSpPr/>
          <p:nvPr/>
        </p:nvCxnSpPr>
        <p:spPr>
          <a:xfrm rot="10800000" flipH="1">
            <a:off x="7234150" y="2396213"/>
            <a:ext cx="1001100" cy="93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g1b9e58b26ce_0_34"/>
          <p:cNvSpPr txBox="1"/>
          <p:nvPr/>
        </p:nvSpPr>
        <p:spPr>
          <a:xfrm>
            <a:off x="945225" y="1144988"/>
            <a:ext cx="39642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SPF</a:t>
            </a:r>
            <a:r>
              <a:rPr lang="en-US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Who can send mail for my domain?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74" name="Google Shape;174;g1b9e58b26ce_0_34"/>
          <p:cNvSpPr txBox="1"/>
          <p:nvPr/>
        </p:nvSpPr>
        <p:spPr>
          <a:xfrm>
            <a:off x="1038225" y="2852725"/>
            <a:ext cx="46746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DKIM</a:t>
            </a:r>
            <a:r>
              <a:rPr lang="en-US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How do you know the mail is from my server?</a:t>
            </a:r>
            <a:endParaRPr sz="2600">
              <a:solidFill>
                <a:schemeClr val="dk1"/>
              </a:solidFill>
            </a:endParaRPr>
          </a:p>
        </p:txBody>
      </p:sp>
      <p:cxnSp>
        <p:nvCxnSpPr>
          <p:cNvPr id="175" name="Google Shape;175;g1b9e58b26ce_0_34"/>
          <p:cNvCxnSpPr>
            <a:stCxn id="167" idx="3"/>
            <a:endCxn id="168" idx="1"/>
          </p:cNvCxnSpPr>
          <p:nvPr/>
        </p:nvCxnSpPr>
        <p:spPr>
          <a:xfrm>
            <a:off x="4488525" y="2152221"/>
            <a:ext cx="2479500" cy="2694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g1b9e58b26ce_0_34"/>
          <p:cNvCxnSpPr/>
          <p:nvPr/>
        </p:nvCxnSpPr>
        <p:spPr>
          <a:xfrm rot="10800000" flipH="1">
            <a:off x="5801050" y="2628405"/>
            <a:ext cx="1136100" cy="14331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g1b9e58b26ce_0_34"/>
          <p:cNvSpPr txBox="1"/>
          <p:nvPr/>
        </p:nvSpPr>
        <p:spPr>
          <a:xfrm>
            <a:off x="6945700" y="1306200"/>
            <a:ext cx="42399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DMARC</a:t>
            </a:r>
            <a:r>
              <a:rPr lang="en-US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What if the email isn’t from me?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78" name="Google Shape;178;g1b9e58b26ce_0_34"/>
          <p:cNvSpPr txBox="1"/>
          <p:nvPr/>
        </p:nvSpPr>
        <p:spPr>
          <a:xfrm>
            <a:off x="630475" y="5130150"/>
            <a:ext cx="71862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PTR</a:t>
            </a:r>
            <a:r>
              <a:rPr lang="en-US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What domain does this IP belong to?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79" name="Google Shape;179;g1b9e58b26ce_0_34"/>
          <p:cNvSpPr txBox="1"/>
          <p:nvPr/>
        </p:nvSpPr>
        <p:spPr>
          <a:xfrm>
            <a:off x="6544150" y="4045863"/>
            <a:ext cx="5043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i="1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Configured at the Domain (us)</a:t>
            </a:r>
            <a:endParaRPr sz="2400" b="1" i="1" u="sng">
              <a:solidFill>
                <a:schemeClr val="dk1"/>
              </a:solidFill>
            </a:endParaRPr>
          </a:p>
        </p:txBody>
      </p:sp>
      <p:sp>
        <p:nvSpPr>
          <p:cNvPr id="180" name="Google Shape;180;g1b9e58b26ce_0_34"/>
          <p:cNvSpPr txBox="1"/>
          <p:nvPr/>
        </p:nvSpPr>
        <p:spPr>
          <a:xfrm>
            <a:off x="4542825" y="5751138"/>
            <a:ext cx="5043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i="1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Configured at the ISP (not us)</a:t>
            </a:r>
            <a:endParaRPr sz="2400" b="1" i="1" u="sng">
              <a:solidFill>
                <a:schemeClr val="dk1"/>
              </a:solidFill>
            </a:endParaRPr>
          </a:p>
        </p:txBody>
      </p:sp>
      <p:sp>
        <p:nvSpPr>
          <p:cNvPr id="181" name="Google Shape;181;g1b9e58b26ce_0_34"/>
          <p:cNvSpPr txBox="1"/>
          <p:nvPr/>
        </p:nvSpPr>
        <p:spPr>
          <a:xfrm>
            <a:off x="6937150" y="3300388"/>
            <a:ext cx="51654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Standard Records:</a:t>
            </a:r>
            <a:r>
              <a:rPr lang="en-US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A, AAAA, MX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82" name="Google Shape;182;g1b9e58b26ce_0_34"/>
          <p:cNvSpPr txBox="1"/>
          <p:nvPr/>
        </p:nvSpPr>
        <p:spPr>
          <a:xfrm>
            <a:off x="840450" y="2523750"/>
            <a:ext cx="43599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DomainKeys Identified Email</a:t>
            </a:r>
            <a:endParaRPr sz="22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g1b9e58b26ce_0_34"/>
          <p:cNvSpPr txBox="1"/>
          <p:nvPr/>
        </p:nvSpPr>
        <p:spPr>
          <a:xfrm>
            <a:off x="840450" y="737838"/>
            <a:ext cx="43599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 Policy Framework</a:t>
            </a:r>
            <a:endParaRPr sz="22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g1b9e58b26ce_0_34"/>
          <p:cNvSpPr txBox="1"/>
          <p:nvPr/>
        </p:nvSpPr>
        <p:spPr>
          <a:xfrm>
            <a:off x="6383625" y="600338"/>
            <a:ext cx="55335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Domain-based Message Authentication, Reporting &amp; Conformance</a:t>
            </a:r>
            <a:endParaRPr sz="22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g1b9e58b26ce_0_34"/>
          <p:cNvSpPr txBox="1"/>
          <p:nvPr/>
        </p:nvSpPr>
        <p:spPr>
          <a:xfrm>
            <a:off x="630475" y="4759250"/>
            <a:ext cx="43599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Pointer Record: Reverse DNS</a:t>
            </a:r>
            <a:endParaRPr sz="22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944</Words>
  <Application>Microsoft Office PowerPoint</Application>
  <PresentationFormat>Widescreen</PresentationFormat>
  <Paragraphs>196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Roboto</vt:lpstr>
      <vt:lpstr>Custom Design</vt:lpstr>
      <vt:lpstr>1_Custom Design</vt:lpstr>
      <vt:lpstr>CS8803-EMS Project Email + Residential ISPs</vt:lpstr>
      <vt:lpstr>Motivation </vt:lpstr>
      <vt:lpstr>Motivation – Problem and Questions</vt:lpstr>
      <vt:lpstr>Approach – Our Approach</vt:lpstr>
      <vt:lpstr>Approach – How Our Approach is Different</vt:lpstr>
      <vt:lpstr>Results: What Restrictions are applied by the ISP?</vt:lpstr>
      <vt:lpstr>Implementation: Our Test Setup</vt:lpstr>
      <vt:lpstr>Implementation: DNS + Email</vt:lpstr>
      <vt:lpstr>PowerPoint Presentation</vt:lpstr>
      <vt:lpstr>Implementation: Our Tests</vt:lpstr>
      <vt:lpstr>PowerPoint Presentation</vt:lpstr>
      <vt:lpstr>PowerPoint Presentation</vt:lpstr>
      <vt:lpstr>Retrospective</vt:lpstr>
      <vt:lpstr>What remains to be done?</vt:lpstr>
      <vt:lpstr>References/Resources</vt:lpstr>
      <vt:lpstr>Errors - Yandex, Outlook</vt:lpstr>
      <vt:lpstr>Errors - Google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CS8803-EMS Project Email + Residential ISPs</dc:title>
  <dc:creator>Brian Teachout</dc:creator>
  <cp:lastModifiedBy>vedika bang</cp:lastModifiedBy>
  <cp:revision>1</cp:revision>
  <dcterms:created xsi:type="dcterms:W3CDTF">2022-09-12T18:25:12Z</dcterms:created>
  <dcterms:modified xsi:type="dcterms:W3CDTF">2024-05-14T22:33:43Z</dcterms:modified>
</cp:coreProperties>
</file>